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omic Sans MS" panose="030F0702030302020204" pitchFamily="66" charset="0"/>
      <p:regular r:id="rId33"/>
      <p:bold r:id="rId34"/>
      <p:italic r:id="rId35"/>
      <p:bold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C0025A-5A5F-4080-A71A-FCB507278452}">
  <a:tblStyle styleId="{E4C0025A-5A5F-4080-A71A-FCB5072784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79650" autoAdjust="0"/>
  </p:normalViewPr>
  <p:slideViewPr>
    <p:cSldViewPr snapToGrid="0">
      <p:cViewPr varScale="1">
        <p:scale>
          <a:sx n="91" d="100"/>
          <a:sy n="91" d="100"/>
        </p:scale>
        <p:origin x="1171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d6b1ca48a6_3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2" name="Google Shape;232;g1d6b1ca48a6_3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d6b1ca48a6_12_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0" name="Google Shape;340;g1d6b1ca48a6_12_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d731f5a12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g1d731f5a12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d731f5a123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7" name="Google Shape;367;g1d731f5a123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d731f5a12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376" name="Google Shape;376;g1d731f5a12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d731f5a123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5" name="Google Shape;385;g1d731f5a123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538c2a8b5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538c2a8b5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538c2a8b58_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538c2a8b58_2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538c2a8b5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538c2a8b58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538c2a8b58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2538c2a8b58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538c2a8b5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2538c2a8b5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d731f5a12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44" name="Google Shape;244;g1d731f5a12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1d731f5a123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6" name="Google Shape;436;g1d731f5a123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d731f5a123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445" name="Google Shape;445;g1d731f5a12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538c2a8b5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538c2a8b5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f88adf557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f88adf557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538c2a8b58_2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538c2a8b58_2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538c2a8b58_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538c2a8b58_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d6b1ca48a6_12_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8" name="Google Shape;488;g1d6b1ca48a6_12_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538c2a8b58_2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52" name="Google Shape;252;g2538c2a8b58_2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d6b1ca48a6_3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261" name="Google Shape;261;g1d6b1ca48a6_3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d6b1ca48a6_12_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71" name="Google Shape;271;g1d6b1ca48a6_12_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538c2a8b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538c2a8b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d731f5a12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7" name="Google Shape;287;g1d731f5a12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d731f5a123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324" name="Google Shape;324;g1d731f5a123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d731f5a123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g1d731f5a123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2"/>
          <p:cNvGrpSpPr/>
          <p:nvPr/>
        </p:nvGrpSpPr>
        <p:grpSpPr>
          <a:xfrm>
            <a:off x="0" y="0"/>
            <a:ext cx="1728788" cy="5143500"/>
            <a:chOff x="0" y="0"/>
            <a:chExt cx="2305051" cy="6858001"/>
          </a:xfrm>
        </p:grpSpPr>
        <p:sp>
          <p:nvSpPr>
            <p:cNvPr id="55" name="Google Shape;55;p2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1" name="Google Shape;61;p2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2" name="Google Shape;62;p2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4" name="Google Shape;64;p2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5" name="Google Shape;65;p2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8" name="Google Shape;68;p2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0" name="Google Shape;70;p2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3" name="Google Shape;73;p2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6" name="Google Shape;76;p2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8" name="Google Shape;78;p2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0" name="Google Shape;80;p2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2" name="Google Shape;82;p2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6" name="Google Shape;86;p2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7" name="Google Shape;87;p2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9" name="Google Shape;89;p2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0" name="Google Shape;90;p2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2" name="Google Shape;92;p2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4" name="Google Shape;94;p2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7" name="Google Shape;97;p2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9" name="Google Shape;99;p2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2" name="Google Shape;102;p2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3" name="Google Shape;103;p2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6" name="Google Shape;106;p2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2"/>
          <p:cNvSpPr txBox="1">
            <a:spLocks noGrp="1"/>
          </p:cNvSpPr>
          <p:nvPr>
            <p:ph type="ctrTitle"/>
          </p:nvPr>
        </p:nvSpPr>
        <p:spPr>
          <a:xfrm>
            <a:off x="1407318" y="841772"/>
            <a:ext cx="65937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"/>
          <p:cNvSpPr txBox="1">
            <a:spLocks noGrp="1"/>
          </p:cNvSpPr>
          <p:nvPr>
            <p:ph type="subTitle" idx="1"/>
          </p:nvPr>
        </p:nvSpPr>
        <p:spPr>
          <a:xfrm>
            <a:off x="1407318" y="2701529"/>
            <a:ext cx="6593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 sz="1500" cap="none">
                <a:solidFill>
                  <a:schemeClr val="lt2"/>
                </a:solidFill>
              </a:defRPr>
            </a:lvl1pPr>
            <a:lvl2pPr lvl="1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/>
            </a:lvl2pPr>
            <a:lvl3pPr lvl="2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3pPr>
            <a:lvl4pPr lvl="3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>
            <a:endParaRPr/>
          </a:p>
        </p:txBody>
      </p:sp>
      <p:sp>
        <p:nvSpPr>
          <p:cNvPr id="111" name="Google Shape;111;p2"/>
          <p:cNvSpPr txBox="1">
            <a:spLocks noGrp="1"/>
          </p:cNvSpPr>
          <p:nvPr>
            <p:ph type="dt" idx="10"/>
          </p:nvPr>
        </p:nvSpPr>
        <p:spPr>
          <a:xfrm>
            <a:off x="5308133" y="405765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"/>
          <p:cNvSpPr txBox="1">
            <a:spLocks noGrp="1"/>
          </p:cNvSpPr>
          <p:nvPr>
            <p:ph type="ftr" idx="11"/>
          </p:nvPr>
        </p:nvSpPr>
        <p:spPr>
          <a:xfrm>
            <a:off x="1407318" y="4057651"/>
            <a:ext cx="384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"/>
          <p:cNvSpPr txBox="1">
            <a:spLocks noGrp="1"/>
          </p:cNvSpPr>
          <p:nvPr>
            <p:ph type="sldNum" idx="12"/>
          </p:nvPr>
        </p:nvSpPr>
        <p:spPr>
          <a:xfrm>
            <a:off x="7422683" y="4057649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"/>
          <p:cNvSpPr txBox="1">
            <a:spLocks noGrp="1"/>
          </p:cNvSpPr>
          <p:nvPr>
            <p:ph type="title"/>
          </p:nvPr>
        </p:nvSpPr>
        <p:spPr>
          <a:xfrm>
            <a:off x="856057" y="3228498"/>
            <a:ext cx="74343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1"/>
          <p:cNvSpPr>
            <a:spLocks noGrp="1"/>
          </p:cNvSpPr>
          <p:nvPr>
            <p:ph type="pic" idx="2"/>
          </p:nvPr>
        </p:nvSpPr>
        <p:spPr>
          <a:xfrm>
            <a:off x="856058" y="454819"/>
            <a:ext cx="7434300" cy="2474700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8" name="Google Shape;168;p11"/>
          <p:cNvSpPr txBox="1">
            <a:spLocks noGrp="1"/>
          </p:cNvSpPr>
          <p:nvPr>
            <p:ph type="body" idx="1"/>
          </p:nvPr>
        </p:nvSpPr>
        <p:spPr>
          <a:xfrm>
            <a:off x="856023" y="3843015"/>
            <a:ext cx="74331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169" name="Google Shape;169;p1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1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>
            <a:spLocks noGrp="1"/>
          </p:cNvSpPr>
          <p:nvPr>
            <p:ph type="title"/>
          </p:nvPr>
        </p:nvSpPr>
        <p:spPr>
          <a:xfrm>
            <a:off x="856092" y="457200"/>
            <a:ext cx="7429500" cy="25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2"/>
          <p:cNvSpPr txBox="1">
            <a:spLocks noGrp="1"/>
          </p:cNvSpPr>
          <p:nvPr>
            <p:ph type="body" idx="1"/>
          </p:nvPr>
        </p:nvSpPr>
        <p:spPr>
          <a:xfrm>
            <a:off x="856057" y="3314699"/>
            <a:ext cx="74283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175" name="Google Shape;175;p1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2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3"/>
          <p:cNvSpPr txBox="1">
            <a:spLocks noGrp="1"/>
          </p:cNvSpPr>
          <p:nvPr>
            <p:ph type="title"/>
          </p:nvPr>
        </p:nvSpPr>
        <p:spPr>
          <a:xfrm>
            <a:off x="1084659" y="457199"/>
            <a:ext cx="6977100" cy="20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body" idx="1"/>
          </p:nvPr>
        </p:nvSpPr>
        <p:spPr>
          <a:xfrm>
            <a:off x="1290483" y="2524168"/>
            <a:ext cx="65643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body" idx="2"/>
          </p:nvPr>
        </p:nvSpPr>
        <p:spPr>
          <a:xfrm>
            <a:off x="856058" y="3232439"/>
            <a:ext cx="7429500" cy="11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182" name="Google Shape;182;p1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3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  <p:sp>
        <p:nvSpPr>
          <p:cNvPr id="185" name="Google Shape;185;p13"/>
          <p:cNvSpPr txBox="1"/>
          <p:nvPr/>
        </p:nvSpPr>
        <p:spPr>
          <a:xfrm>
            <a:off x="677634" y="549296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iw" sz="6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 sz="1100"/>
          </a:p>
        </p:txBody>
      </p:sp>
      <p:sp>
        <p:nvSpPr>
          <p:cNvPr id="186" name="Google Shape;186;p13"/>
          <p:cNvSpPr txBox="1"/>
          <p:nvPr/>
        </p:nvSpPr>
        <p:spPr>
          <a:xfrm>
            <a:off x="7903028" y="2073729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iw" sz="6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 sz="11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"/>
          <p:cNvSpPr txBox="1">
            <a:spLocks noGrp="1"/>
          </p:cNvSpPr>
          <p:nvPr>
            <p:ph type="title"/>
          </p:nvPr>
        </p:nvSpPr>
        <p:spPr>
          <a:xfrm>
            <a:off x="856057" y="1600531"/>
            <a:ext cx="7429500" cy="18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body" idx="1"/>
          </p:nvPr>
        </p:nvSpPr>
        <p:spPr>
          <a:xfrm>
            <a:off x="856023" y="3493241"/>
            <a:ext cx="7428300" cy="8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4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5"/>
          <p:cNvSpPr txBox="1">
            <a:spLocks noGrp="1"/>
          </p:cNvSpPr>
          <p:nvPr>
            <p:ph type="body" idx="1"/>
          </p:nvPr>
        </p:nvSpPr>
        <p:spPr>
          <a:xfrm>
            <a:off x="856058" y="2005847"/>
            <a:ext cx="2397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96" name="Google Shape;196;p15"/>
          <p:cNvSpPr txBox="1">
            <a:spLocks noGrp="1"/>
          </p:cNvSpPr>
          <p:nvPr>
            <p:ph type="body" idx="2"/>
          </p:nvPr>
        </p:nvSpPr>
        <p:spPr>
          <a:xfrm>
            <a:off x="845939" y="2520197"/>
            <a:ext cx="2406600" cy="18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197" name="Google Shape;197;p15"/>
          <p:cNvSpPr txBox="1">
            <a:spLocks noGrp="1"/>
          </p:cNvSpPr>
          <p:nvPr>
            <p:ph type="body" idx="3"/>
          </p:nvPr>
        </p:nvSpPr>
        <p:spPr>
          <a:xfrm>
            <a:off x="3386075" y="2008226"/>
            <a:ext cx="23883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body" idx="4"/>
          </p:nvPr>
        </p:nvSpPr>
        <p:spPr>
          <a:xfrm>
            <a:off x="3378160" y="2522576"/>
            <a:ext cx="2397000" cy="18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body" idx="5"/>
          </p:nvPr>
        </p:nvSpPr>
        <p:spPr>
          <a:xfrm>
            <a:off x="5889332" y="2005847"/>
            <a:ext cx="23961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body" idx="6"/>
          </p:nvPr>
        </p:nvSpPr>
        <p:spPr>
          <a:xfrm>
            <a:off x="5889332" y="2520197"/>
            <a:ext cx="2396100" cy="18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6"/>
          <p:cNvSpPr txBox="1">
            <a:spLocks noGrp="1"/>
          </p:cNvSpPr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6"/>
          <p:cNvSpPr txBox="1">
            <a:spLocks noGrp="1"/>
          </p:cNvSpPr>
          <p:nvPr>
            <p:ph type="body" idx="1"/>
          </p:nvPr>
        </p:nvSpPr>
        <p:spPr>
          <a:xfrm>
            <a:off x="856060" y="3303447"/>
            <a:ext cx="23964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07" name="Google Shape;207;p16"/>
          <p:cNvSpPr>
            <a:spLocks noGrp="1"/>
          </p:cNvSpPr>
          <p:nvPr>
            <p:ph type="pic" idx="2"/>
          </p:nvPr>
        </p:nvSpPr>
        <p:spPr>
          <a:xfrm>
            <a:off x="856060" y="2000249"/>
            <a:ext cx="2396400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08" name="Google Shape;208;p16"/>
          <p:cNvSpPr txBox="1">
            <a:spLocks noGrp="1"/>
          </p:cNvSpPr>
          <p:nvPr>
            <p:ph type="body" idx="3"/>
          </p:nvPr>
        </p:nvSpPr>
        <p:spPr>
          <a:xfrm>
            <a:off x="856060" y="3735643"/>
            <a:ext cx="2396400" cy="6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body" idx="4"/>
          </p:nvPr>
        </p:nvSpPr>
        <p:spPr>
          <a:xfrm>
            <a:off x="3366790" y="3303447"/>
            <a:ext cx="24003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10" name="Google Shape;210;p16"/>
          <p:cNvSpPr>
            <a:spLocks noGrp="1"/>
          </p:cNvSpPr>
          <p:nvPr>
            <p:ph type="pic" idx="5"/>
          </p:nvPr>
        </p:nvSpPr>
        <p:spPr>
          <a:xfrm>
            <a:off x="3366790" y="2000249"/>
            <a:ext cx="2399100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1" name="Google Shape;211;p16"/>
          <p:cNvSpPr txBox="1">
            <a:spLocks noGrp="1"/>
          </p:cNvSpPr>
          <p:nvPr>
            <p:ph type="body" idx="6"/>
          </p:nvPr>
        </p:nvSpPr>
        <p:spPr>
          <a:xfrm>
            <a:off x="3365695" y="3735643"/>
            <a:ext cx="24003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12" name="Google Shape;212;p16"/>
          <p:cNvSpPr txBox="1">
            <a:spLocks noGrp="1"/>
          </p:cNvSpPr>
          <p:nvPr>
            <p:ph type="body" idx="7"/>
          </p:nvPr>
        </p:nvSpPr>
        <p:spPr>
          <a:xfrm>
            <a:off x="5889425" y="3303446"/>
            <a:ext cx="23931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13" name="Google Shape;213;p16"/>
          <p:cNvSpPr>
            <a:spLocks noGrp="1"/>
          </p:cNvSpPr>
          <p:nvPr>
            <p:ph type="pic" idx="8"/>
          </p:nvPr>
        </p:nvSpPr>
        <p:spPr>
          <a:xfrm>
            <a:off x="5889332" y="2000249"/>
            <a:ext cx="2396100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4" name="Google Shape;214;p16"/>
          <p:cNvSpPr txBox="1">
            <a:spLocks noGrp="1"/>
          </p:cNvSpPr>
          <p:nvPr>
            <p:ph type="body" idx="9"/>
          </p:nvPr>
        </p:nvSpPr>
        <p:spPr>
          <a:xfrm>
            <a:off x="5889332" y="3735641"/>
            <a:ext cx="23961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7"/>
          <p:cNvSpPr txBox="1">
            <a:spLocks noGrp="1"/>
          </p:cNvSpPr>
          <p:nvPr>
            <p:ph type="title"/>
          </p:nvPr>
        </p:nvSpPr>
        <p:spPr>
          <a:xfrm>
            <a:off x="856060" y="463889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body" idx="1"/>
          </p:nvPr>
        </p:nvSpPr>
        <p:spPr>
          <a:xfrm rot="5400000">
            <a:off x="3242708" y="-699535"/>
            <a:ext cx="2656200" cy="74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21" name="Google Shape;221;p1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8"/>
          <p:cNvSpPr txBox="1">
            <a:spLocks noGrp="1"/>
          </p:cNvSpPr>
          <p:nvPr>
            <p:ph type="title"/>
          </p:nvPr>
        </p:nvSpPr>
        <p:spPr>
          <a:xfrm rot="5400000">
            <a:off x="5590508" y="1648349"/>
            <a:ext cx="3886200" cy="15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8"/>
          <p:cNvSpPr txBox="1">
            <a:spLocks noGrp="1"/>
          </p:cNvSpPr>
          <p:nvPr>
            <p:ph type="body" idx="1"/>
          </p:nvPr>
        </p:nvSpPr>
        <p:spPr>
          <a:xfrm rot="5400000">
            <a:off x="1818750" y="-505351"/>
            <a:ext cx="3886200" cy="5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1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18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>
            <a:spLocks noGrp="1"/>
          </p:cNvSpPr>
          <p:nvPr>
            <p:ph type="title"/>
          </p:nvPr>
        </p:nvSpPr>
        <p:spPr>
          <a:xfrm>
            <a:off x="856060" y="463889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5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>
            <a:spLocks noGrp="1"/>
          </p:cNvSpPr>
          <p:nvPr>
            <p:ph type="title"/>
          </p:nvPr>
        </p:nvSpPr>
        <p:spPr>
          <a:xfrm>
            <a:off x="856058" y="1064420"/>
            <a:ext cx="74295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4"/>
          <p:cNvSpPr txBox="1">
            <a:spLocks noGrp="1"/>
          </p:cNvSpPr>
          <p:nvPr>
            <p:ph type="body" idx="1"/>
          </p:nvPr>
        </p:nvSpPr>
        <p:spPr>
          <a:xfrm>
            <a:off x="856058" y="3318271"/>
            <a:ext cx="7429500" cy="10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cap="none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4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>
            <a:spLocks noGrp="1"/>
          </p:cNvSpPr>
          <p:nvPr>
            <p:ph type="title"/>
          </p:nvPr>
        </p:nvSpPr>
        <p:spPr>
          <a:xfrm>
            <a:off x="856060" y="463889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36588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body" idx="2"/>
          </p:nvPr>
        </p:nvSpPr>
        <p:spPr>
          <a:xfrm>
            <a:off x="4629150" y="1687114"/>
            <a:ext cx="36564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 txBox="1">
            <a:spLocks noGrp="1"/>
          </p:cNvSpPr>
          <p:nvPr>
            <p:ph type="title"/>
          </p:nvPr>
        </p:nvSpPr>
        <p:spPr>
          <a:xfrm>
            <a:off x="856058" y="464344"/>
            <a:ext cx="7429500" cy="11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"/>
          <p:cNvSpPr txBox="1">
            <a:spLocks noGrp="1"/>
          </p:cNvSpPr>
          <p:nvPr>
            <p:ph type="body" idx="1"/>
          </p:nvPr>
        </p:nvSpPr>
        <p:spPr>
          <a:xfrm>
            <a:off x="1027514" y="1687115"/>
            <a:ext cx="34872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36" name="Google Shape;136;p6"/>
          <p:cNvSpPr txBox="1">
            <a:spLocks noGrp="1"/>
          </p:cNvSpPr>
          <p:nvPr>
            <p:ph type="body" idx="2"/>
          </p:nvPr>
        </p:nvSpPr>
        <p:spPr>
          <a:xfrm>
            <a:off x="856058" y="2305048"/>
            <a:ext cx="3658800" cy="20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6"/>
          <p:cNvSpPr txBox="1">
            <a:spLocks noGrp="1"/>
          </p:cNvSpPr>
          <p:nvPr>
            <p:ph type="body" idx="3"/>
          </p:nvPr>
        </p:nvSpPr>
        <p:spPr>
          <a:xfrm>
            <a:off x="4800606" y="1687114"/>
            <a:ext cx="34851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38" name="Google Shape;138;p6"/>
          <p:cNvSpPr txBox="1">
            <a:spLocks noGrp="1"/>
          </p:cNvSpPr>
          <p:nvPr>
            <p:ph type="body" idx="4"/>
          </p:nvPr>
        </p:nvSpPr>
        <p:spPr>
          <a:xfrm>
            <a:off x="4629150" y="2305048"/>
            <a:ext cx="3656400" cy="20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6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 txBox="1">
            <a:spLocks noGrp="1"/>
          </p:cNvSpPr>
          <p:nvPr>
            <p:ph type="title"/>
          </p:nvPr>
        </p:nvSpPr>
        <p:spPr>
          <a:xfrm>
            <a:off x="856060" y="463889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7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8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 txBox="1">
            <a:spLocks noGrp="1"/>
          </p:cNvSpPr>
          <p:nvPr>
            <p:ph type="title"/>
          </p:nvPr>
        </p:nvSpPr>
        <p:spPr>
          <a:xfrm>
            <a:off x="860029" y="457201"/>
            <a:ext cx="2892000" cy="12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9"/>
          <p:cNvSpPr txBox="1">
            <a:spLocks noGrp="1"/>
          </p:cNvSpPr>
          <p:nvPr>
            <p:ph type="body" idx="1"/>
          </p:nvPr>
        </p:nvSpPr>
        <p:spPr>
          <a:xfrm>
            <a:off x="3867150" y="444499"/>
            <a:ext cx="4418400" cy="38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3365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9"/>
          <p:cNvSpPr txBox="1">
            <a:spLocks noGrp="1"/>
          </p:cNvSpPr>
          <p:nvPr>
            <p:ph type="body" idx="2"/>
          </p:nvPr>
        </p:nvSpPr>
        <p:spPr>
          <a:xfrm>
            <a:off x="860029" y="1687114"/>
            <a:ext cx="28920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155" name="Google Shape;155;p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9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4450800" cy="12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0"/>
          <p:cNvSpPr>
            <a:spLocks noGrp="1"/>
          </p:cNvSpPr>
          <p:nvPr>
            <p:ph type="pic" idx="2"/>
          </p:nvPr>
        </p:nvSpPr>
        <p:spPr>
          <a:xfrm>
            <a:off x="5535541" y="457201"/>
            <a:ext cx="2750100" cy="3886200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1" name="Google Shape;161;p10"/>
          <p:cNvSpPr txBox="1">
            <a:spLocks noGrp="1"/>
          </p:cNvSpPr>
          <p:nvPr>
            <p:ph type="body" idx="1"/>
          </p:nvPr>
        </p:nvSpPr>
        <p:spPr>
          <a:xfrm>
            <a:off x="856058" y="1687114"/>
            <a:ext cx="44508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162" name="Google Shape;162;p1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0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\\DROBO-FS\QuickDrops\JB\PPTX NG\Droplets\LightingOverlay.png"/>
          <p:cNvPicPr preferRelativeResize="0"/>
          <p:nvPr/>
        </p:nvPicPr>
        <p:blipFill rotWithShape="1">
          <a:blip r:embed="rId19">
            <a:alphaModFix amt="30000"/>
          </a:blip>
          <a:srcRect/>
          <a:stretch/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1"/>
          <p:cNvGrpSpPr/>
          <p:nvPr/>
        </p:nvGrpSpPr>
        <p:grpSpPr>
          <a:xfrm>
            <a:off x="-10716" y="0"/>
            <a:ext cx="9040416" cy="5143500"/>
            <a:chOff x="-14288" y="0"/>
            <a:chExt cx="12053888" cy="6858001"/>
          </a:xfrm>
        </p:grpSpPr>
        <p:grpSp>
          <p:nvGrpSpPr>
            <p:cNvPr id="8" name="Google Shape;8;p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1"/>
              <p:cNvSpPr/>
              <p:nvPr/>
            </p:nvSpPr>
            <p:spPr>
              <a:xfrm>
                <a:off x="114300" y="4763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0;p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;p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3" name="Google Shape;13;p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5" name="Google Shape;15;p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6" name="Google Shape;16;p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9" name="Google Shape;19;p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20;p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1" name="Google Shape;21;p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2" name="Google Shape;22;p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3" name="Google Shape;23;p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4" name="Google Shape;24;p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1"/>
              <p:cNvSpPr/>
              <p:nvPr/>
            </p:nvSpPr>
            <p:spPr>
              <a:xfrm>
                <a:off x="133350" y="4662488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7" name="Google Shape;27;p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9" name="Google Shape;29;p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1" name="Google Shape;31;p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2" name="Google Shape;32;p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5" name="Google Shape;35;p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1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8" name="Google Shape;38;p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1" name="Google Shape;41;p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3" name="Google Shape;43;p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5" name="Google Shape;45;p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1"/>
              <p:cNvSpPr/>
              <p:nvPr/>
            </p:nvSpPr>
            <p:spPr>
              <a:xfrm>
                <a:off x="11939587" y="6596063"/>
                <a:ext cx="23700" cy="25230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" name="Google Shape;47;p1"/>
          <p:cNvSpPr txBox="1">
            <a:spLocks noGrp="1"/>
          </p:cNvSpPr>
          <p:nvPr>
            <p:ph type="title"/>
          </p:nvPr>
        </p:nvSpPr>
        <p:spPr>
          <a:xfrm>
            <a:off x="856060" y="463889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1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5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746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92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9" name="Google Shape;49;p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0" name="Google Shape;50;p1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1" name="Google Shape;51;p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9"/>
          <p:cNvSpPr txBox="1">
            <a:spLocks noGrp="1"/>
          </p:cNvSpPr>
          <p:nvPr>
            <p:ph type="ctrTitle"/>
          </p:nvPr>
        </p:nvSpPr>
        <p:spPr>
          <a:xfrm>
            <a:off x="-25" y="1122650"/>
            <a:ext cx="9144000" cy="707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30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Capstone Project Phase B</a:t>
            </a:r>
            <a:endParaRPr sz="3000"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35" name="Google Shape;2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6136" y="137153"/>
            <a:ext cx="1236525" cy="920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19"/>
          <p:cNvSpPr txBox="1"/>
          <p:nvPr/>
        </p:nvSpPr>
        <p:spPr>
          <a:xfrm>
            <a:off x="165072" y="3541700"/>
            <a:ext cx="8813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 b="1">
                <a:solidFill>
                  <a:schemeClr val="dk1"/>
                </a:solidFill>
              </a:rPr>
              <a:t>Project Supervisors: Dr. Renata Avros and Prof. Zeev Volkovich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37" name="Google Shape;237;p19"/>
          <p:cNvSpPr txBox="1"/>
          <p:nvPr/>
        </p:nvSpPr>
        <p:spPr>
          <a:xfrm>
            <a:off x="-25" y="3972803"/>
            <a:ext cx="9144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 b="1">
                <a:solidFill>
                  <a:schemeClr val="dk1"/>
                </a:solidFill>
              </a:rPr>
              <a:t>Students:Saar Keshet and Evgeny Vexler</a:t>
            </a:r>
            <a:endParaRPr sz="1600" b="1">
              <a:solidFill>
                <a:schemeClr val="dk1"/>
              </a:solidFill>
            </a:endParaRPr>
          </a:p>
        </p:txBody>
      </p:sp>
      <p:sp>
        <p:nvSpPr>
          <p:cNvPr id="238" name="Google Shape;238;p19"/>
          <p:cNvSpPr txBox="1"/>
          <p:nvPr/>
        </p:nvSpPr>
        <p:spPr>
          <a:xfrm>
            <a:off x="-26" y="2239325"/>
            <a:ext cx="91440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Link Prediction Using DOLORES: Deep Contextualized Knowledge Graph Embeddings to Search for Scientific Papers</a:t>
            </a:r>
            <a:endParaRPr sz="2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" name="Google Shape;239;p19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sldNum" idx="12"/>
          </p:nvPr>
        </p:nvSpPr>
        <p:spPr>
          <a:xfrm>
            <a:off x="8565608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1</a:t>
            </a:fld>
            <a:endParaRPr sz="1800" b="1">
              <a:solidFill>
                <a:schemeClr val="dk1"/>
              </a:solidFill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0" y="4421203"/>
            <a:ext cx="9144000" cy="40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 b="1" dirty="0">
                <a:solidFill>
                  <a:schemeClr val="dk1"/>
                </a:solidFill>
              </a:rPr>
              <a:t>Project Number:</a:t>
            </a:r>
            <a:r>
              <a:rPr lang="en-US" sz="1600" b="1" dirty="0">
                <a:solidFill>
                  <a:schemeClr val="dk1"/>
                </a:solidFill>
              </a:rPr>
              <a:t> 23 – 1 – R – 14 </a:t>
            </a:r>
            <a:endParaRPr sz="16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8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8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Link Prediction - Cosine Similarity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44" name="Google Shape;344;p28"/>
          <p:cNvSpPr txBox="1">
            <a:spLocks noGrp="1"/>
          </p:cNvSpPr>
          <p:nvPr>
            <p:ph type="sldNum" idx="12"/>
          </p:nvPr>
        </p:nvSpPr>
        <p:spPr>
          <a:xfrm>
            <a:off x="8565608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10</a:t>
            </a:fld>
            <a:endParaRPr sz="1800" b="1">
              <a:solidFill>
                <a:schemeClr val="dk1"/>
              </a:solidFill>
            </a:endParaRPr>
          </a:p>
        </p:txBody>
      </p:sp>
      <p:sp>
        <p:nvSpPr>
          <p:cNvPr id="345" name="Google Shape;345;p28"/>
          <p:cNvSpPr txBox="1">
            <a:spLocks noGrp="1"/>
          </p:cNvSpPr>
          <p:nvPr>
            <p:ph type="body" idx="1"/>
          </p:nvPr>
        </p:nvSpPr>
        <p:spPr>
          <a:xfrm>
            <a:off x="418425" y="1324150"/>
            <a:ext cx="8510700" cy="311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Char char="•"/>
            </a:pPr>
            <a:r>
              <a:rPr lang="iw" sz="1600">
                <a:solidFill>
                  <a:schemeClr val="dk1"/>
                </a:solidFill>
              </a:rPr>
              <a:t>A measure used to determine the similarity between two vectors in a multi-dimensional space.</a:t>
            </a:r>
            <a:br>
              <a:rPr lang="iw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marL="1778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iw" sz="1600">
                <a:solidFill>
                  <a:schemeClr val="dk1"/>
                </a:solidFill>
              </a:rPr>
              <a:t>Cosine similarity calculates the cosine of the angle between them and produces a value between -1 and 1.</a:t>
            </a:r>
            <a:br>
              <a:rPr lang="iw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marL="1778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iw" sz="1600">
                <a:solidFill>
                  <a:schemeClr val="dk1"/>
                </a:solidFill>
              </a:rPr>
              <a:t>cosine_similarity(A, B) = (A · B) / (||A|| * ||B||)</a:t>
            </a:r>
            <a:br>
              <a:rPr lang="iw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marL="1778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iw" sz="1600">
                <a:solidFill>
                  <a:schemeClr val="dk1"/>
                </a:solidFill>
              </a:rPr>
              <a:t>Identical vectors → cosine similarity is 1.</a:t>
            </a:r>
            <a:endParaRPr sz="1600">
              <a:solidFill>
                <a:schemeClr val="dk1"/>
              </a:solidFill>
            </a:endParaRPr>
          </a:p>
          <a:p>
            <a:pPr marL="1778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iw" sz="1600">
                <a:solidFill>
                  <a:schemeClr val="dk1"/>
                </a:solidFill>
              </a:rPr>
              <a:t>Vertical vectors → cosine similarity is 0.</a:t>
            </a:r>
            <a:endParaRPr sz="1600">
              <a:solidFill>
                <a:schemeClr val="dk1"/>
              </a:solidFill>
            </a:endParaRPr>
          </a:p>
          <a:p>
            <a:pPr marL="177800" lvl="0" indent="-184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iw" sz="1600">
                <a:solidFill>
                  <a:schemeClr val="dk1"/>
                </a:solidFill>
              </a:rPr>
              <a:t>Opposite direction vectors → cosine similarity is -1.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9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9"/>
          <p:cNvSpPr txBox="1">
            <a:spLocks noGrp="1"/>
          </p:cNvSpPr>
          <p:nvPr>
            <p:ph type="title"/>
          </p:nvPr>
        </p:nvSpPr>
        <p:spPr>
          <a:xfrm>
            <a:off x="1" y="32140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Graph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52" name="Google Shape;352;p29"/>
          <p:cNvSpPr/>
          <p:nvPr/>
        </p:nvSpPr>
        <p:spPr>
          <a:xfrm>
            <a:off x="5671150" y="1716688"/>
            <a:ext cx="847200" cy="7200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latin typeface="Twentieth Century"/>
                <a:ea typeface="Twentieth Century"/>
                <a:cs typeface="Twentieth Century"/>
                <a:sym typeface="Twentieth Century"/>
              </a:rPr>
              <a:t>E1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53" name="Google Shape;353;p29"/>
          <p:cNvSpPr/>
          <p:nvPr/>
        </p:nvSpPr>
        <p:spPr>
          <a:xfrm>
            <a:off x="5671150" y="2981576"/>
            <a:ext cx="847200" cy="7200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latin typeface="Twentieth Century"/>
                <a:ea typeface="Twentieth Century"/>
                <a:cs typeface="Twentieth Century"/>
                <a:sym typeface="Twentieth Century"/>
              </a:rPr>
              <a:t>E3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54" name="Google Shape;354;p29"/>
          <p:cNvSpPr/>
          <p:nvPr/>
        </p:nvSpPr>
        <p:spPr>
          <a:xfrm>
            <a:off x="7332800" y="2981576"/>
            <a:ext cx="847200" cy="7200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latin typeface="Twentieth Century"/>
                <a:ea typeface="Twentieth Century"/>
                <a:cs typeface="Twentieth Century"/>
                <a:sym typeface="Twentieth Century"/>
              </a:rPr>
              <a:t>E4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55" name="Google Shape;355;p29"/>
          <p:cNvSpPr/>
          <p:nvPr/>
        </p:nvSpPr>
        <p:spPr>
          <a:xfrm>
            <a:off x="7332800" y="1716688"/>
            <a:ext cx="847200" cy="7200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latin typeface="Twentieth Century"/>
                <a:ea typeface="Twentieth Century"/>
                <a:cs typeface="Twentieth Century"/>
                <a:sym typeface="Twentieth Century"/>
              </a:rPr>
              <a:t>E2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356" name="Google Shape;356;p29"/>
          <p:cNvCxnSpPr>
            <a:stCxn id="352" idx="4"/>
            <a:endCxn id="353" idx="0"/>
          </p:cNvCxnSpPr>
          <p:nvPr/>
        </p:nvCxnSpPr>
        <p:spPr>
          <a:xfrm>
            <a:off x="6094750" y="2436688"/>
            <a:ext cx="0" cy="54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29"/>
          <p:cNvCxnSpPr>
            <a:stCxn id="352" idx="5"/>
            <a:endCxn id="354" idx="1"/>
          </p:cNvCxnSpPr>
          <p:nvPr/>
        </p:nvCxnSpPr>
        <p:spPr>
          <a:xfrm>
            <a:off x="6394281" y="2331247"/>
            <a:ext cx="1062600" cy="75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8" name="Google Shape;358;p29"/>
          <p:cNvCxnSpPr>
            <a:stCxn id="352" idx="6"/>
            <a:endCxn id="355" idx="2"/>
          </p:cNvCxnSpPr>
          <p:nvPr/>
        </p:nvCxnSpPr>
        <p:spPr>
          <a:xfrm>
            <a:off x="6518350" y="2076688"/>
            <a:ext cx="814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9" name="Google Shape;359;p29"/>
          <p:cNvSpPr txBox="1"/>
          <p:nvPr/>
        </p:nvSpPr>
        <p:spPr>
          <a:xfrm>
            <a:off x="342875" y="1480575"/>
            <a:ext cx="5198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0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G=(E,R) </a:t>
            </a:r>
            <a:endParaRPr sz="20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Twentieth Century"/>
              <a:buChar char="●"/>
            </a:pPr>
            <a:r>
              <a:rPr lang="iw" sz="2000">
                <a:latin typeface="Twentieth Century"/>
                <a:ea typeface="Twentieth Century"/>
                <a:cs typeface="Twentieth Century"/>
                <a:sym typeface="Twentieth Century"/>
              </a:rPr>
              <a:t>E is a set of entities.</a:t>
            </a: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Twentieth Century"/>
              <a:buChar char="●"/>
            </a:pPr>
            <a:r>
              <a:rPr lang="iw" sz="2000">
                <a:latin typeface="Twentieth Century"/>
                <a:ea typeface="Twentieth Century"/>
                <a:cs typeface="Twentieth Century"/>
                <a:sym typeface="Twentieth Century"/>
              </a:rPr>
              <a:t>R is a set of edges formed between entities.</a:t>
            </a: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60" name="Google Shape;3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5413" y="2731450"/>
            <a:ext cx="2132325" cy="2169949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9"/>
          <p:cNvSpPr txBox="1"/>
          <p:nvPr/>
        </p:nvSpPr>
        <p:spPr>
          <a:xfrm>
            <a:off x="6789225" y="1774975"/>
            <a:ext cx="37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latin typeface="Twentieth Century"/>
                <a:ea typeface="Twentieth Century"/>
                <a:cs typeface="Twentieth Century"/>
                <a:sym typeface="Twentieth Century"/>
              </a:rPr>
              <a:t>R1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62" name="Google Shape;362;p29"/>
          <p:cNvSpPr txBox="1"/>
          <p:nvPr/>
        </p:nvSpPr>
        <p:spPr>
          <a:xfrm>
            <a:off x="6789225" y="2331250"/>
            <a:ext cx="37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latin typeface="Twentieth Century"/>
                <a:ea typeface="Twentieth Century"/>
                <a:cs typeface="Twentieth Century"/>
                <a:sym typeface="Twentieth Century"/>
              </a:rPr>
              <a:t>R2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63" name="Google Shape;363;p29"/>
          <p:cNvSpPr txBox="1"/>
          <p:nvPr/>
        </p:nvSpPr>
        <p:spPr>
          <a:xfrm>
            <a:off x="6094750" y="2509038"/>
            <a:ext cx="37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latin typeface="Twentieth Century"/>
                <a:ea typeface="Twentieth Century"/>
                <a:cs typeface="Twentieth Century"/>
                <a:sym typeface="Twentieth Century"/>
              </a:rPr>
              <a:t>R3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64" name="Google Shape;364;p29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11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0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0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71" name="Google Shape;371;p30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12</a:t>
            </a:fld>
            <a:endParaRPr sz="1800" b="1">
              <a:solidFill>
                <a:schemeClr val="dk1"/>
              </a:solidFill>
            </a:endParaRPr>
          </a:p>
        </p:txBody>
      </p:sp>
      <p:sp>
        <p:nvSpPr>
          <p:cNvPr id="372" name="Google Shape;372;p30"/>
          <p:cNvSpPr txBox="1"/>
          <p:nvPr/>
        </p:nvSpPr>
        <p:spPr>
          <a:xfrm>
            <a:off x="135075" y="1657950"/>
            <a:ext cx="28575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latin typeface="Twentieth Century"/>
                <a:ea typeface="Twentieth Century"/>
                <a:cs typeface="Twentieth Century"/>
                <a:sym typeface="Twentieth Century"/>
              </a:rPr>
              <a:t>Example of a graph,</a:t>
            </a:r>
            <a:br>
              <a:rPr lang="iw">
                <a:latin typeface="Twentieth Century"/>
                <a:ea typeface="Twentieth Century"/>
                <a:cs typeface="Twentieth Century"/>
                <a:sym typeface="Twentieth Century"/>
              </a:rPr>
            </a:br>
            <a:r>
              <a:rPr lang="iw">
                <a:latin typeface="Twentieth Century"/>
                <a:ea typeface="Twentieth Century"/>
                <a:cs typeface="Twentieth Century"/>
                <a:sym typeface="Twentieth Century"/>
              </a:rPr>
              <a:t>created using the CORA dataset.</a:t>
            </a:r>
            <a:br>
              <a:rPr lang="iw">
                <a:latin typeface="Twentieth Century"/>
                <a:ea typeface="Twentieth Century"/>
                <a:cs typeface="Twentieth Century"/>
                <a:sym typeface="Twentieth Century"/>
              </a:rPr>
            </a:br>
            <a:br>
              <a:rPr lang="iw">
                <a:latin typeface="Twentieth Century"/>
                <a:ea typeface="Twentieth Century"/>
                <a:cs typeface="Twentieth Century"/>
                <a:sym typeface="Twentieth Century"/>
              </a:rPr>
            </a:br>
            <a:r>
              <a:rPr lang="iw">
                <a:latin typeface="Twentieth Century"/>
                <a:ea typeface="Twentieth Century"/>
                <a:cs typeface="Twentieth Century"/>
                <a:sym typeface="Twentieth Century"/>
              </a:rPr>
              <a:t>Nodes represent papers and edges</a:t>
            </a:r>
            <a:br>
              <a:rPr lang="iw">
                <a:latin typeface="Twentieth Century"/>
                <a:ea typeface="Twentieth Century"/>
                <a:cs typeface="Twentieth Century"/>
                <a:sym typeface="Twentieth Century"/>
              </a:rPr>
            </a:br>
            <a:r>
              <a:rPr lang="iw">
                <a:latin typeface="Twentieth Century"/>
                <a:ea typeface="Twentieth Century"/>
                <a:cs typeface="Twentieth Century"/>
                <a:sym typeface="Twentieth Century"/>
              </a:rPr>
              <a:t>represent connected papers.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73" name="Google Shape;3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8450" y="1194650"/>
            <a:ext cx="4219700" cy="3832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1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31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Node2Vec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80" name="Google Shape;380;p31"/>
          <p:cNvSpPr txBox="1">
            <a:spLocks noGrp="1"/>
          </p:cNvSpPr>
          <p:nvPr>
            <p:ph type="title"/>
          </p:nvPr>
        </p:nvSpPr>
        <p:spPr>
          <a:xfrm>
            <a:off x="53000" y="1194650"/>
            <a:ext cx="9144000" cy="835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1800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Node2Vec: Navigating Network Embeddings for Enhanced Analysis</a:t>
            </a:r>
            <a:endParaRPr sz="18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81" name="Google Shape;3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6075" y="2061350"/>
            <a:ext cx="2999466" cy="280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31"/>
          <p:cNvSpPr txBox="1">
            <a:spLocks noGrp="1"/>
          </p:cNvSpPr>
          <p:nvPr>
            <p:ph type="sldNum" idx="12"/>
          </p:nvPr>
        </p:nvSpPr>
        <p:spPr>
          <a:xfrm>
            <a:off x="8583499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13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2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2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Node2Vec: Graph Embedding through Random Walks and Skip-Gram Learning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89" name="Google Shape;389;p32"/>
          <p:cNvSpPr txBox="1"/>
          <p:nvPr/>
        </p:nvSpPr>
        <p:spPr>
          <a:xfrm>
            <a:off x="670950" y="1566325"/>
            <a:ext cx="78021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Twentieth Century"/>
              <a:buAutoNum type="arabicPeriod"/>
            </a:pPr>
            <a:r>
              <a:rPr lang="iw" sz="2000" dirty="0">
                <a:latin typeface="Twentieth Century"/>
                <a:ea typeface="Twentieth Century"/>
                <a:cs typeface="Twentieth Century"/>
                <a:sym typeface="Twentieth Century"/>
              </a:rPr>
              <a:t>Skip-Gram</a:t>
            </a:r>
            <a:br>
              <a:rPr lang="iw" sz="2000" dirty="0"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sz="2000" dirty="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Twentieth Century"/>
              <a:buAutoNum type="arabicPeriod"/>
            </a:pPr>
            <a:r>
              <a:rPr lang="iw" sz="2000" dirty="0">
                <a:latin typeface="Twentieth Century"/>
                <a:ea typeface="Twentieth Century"/>
                <a:cs typeface="Twentieth Century"/>
                <a:sym typeface="Twentieth Century"/>
              </a:rPr>
              <a:t>Random Walks</a:t>
            </a:r>
            <a:endParaRPr sz="2000" dirty="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dirty="0">
                <a:latin typeface="Twentieth Century"/>
                <a:ea typeface="Twentieth Century"/>
                <a:cs typeface="Twentieth Century"/>
                <a:sym typeface="Twentieth Century"/>
              </a:rPr>
              <a:t>3.   </a:t>
            </a:r>
            <a:r>
              <a:rPr lang="iw" sz="2000" dirty="0">
                <a:latin typeface="Twentieth Century"/>
                <a:ea typeface="Twentieth Century"/>
                <a:cs typeface="Twentieth Century"/>
                <a:sym typeface="Twentieth Century"/>
              </a:rPr>
              <a:t>Representation Learning</a:t>
            </a:r>
            <a:br>
              <a:rPr lang="iw" sz="2000" dirty="0"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sz="2000" dirty="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dirty="0">
                <a:latin typeface="Twentieth Century"/>
                <a:ea typeface="Twentieth Century"/>
                <a:cs typeface="Twentieth Century"/>
                <a:sym typeface="Twentieth Century"/>
              </a:rPr>
              <a:t>4.   </a:t>
            </a:r>
            <a:r>
              <a:rPr lang="iw" sz="2000" dirty="0">
                <a:latin typeface="Twentieth Century"/>
                <a:ea typeface="Twentieth Century"/>
                <a:cs typeface="Twentieth Century"/>
                <a:sym typeface="Twentieth Century"/>
              </a:rPr>
              <a:t>Embedding Visualization</a:t>
            </a:r>
            <a:endParaRPr sz="2000" dirty="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90" name="Google Shape;3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2875" y="1706650"/>
            <a:ext cx="4338150" cy="2815101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32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14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Skip-Gram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97" name="Google Shape;397;p33"/>
          <p:cNvSpPr txBox="1">
            <a:spLocks noGrp="1"/>
          </p:cNvSpPr>
          <p:nvPr>
            <p:ph type="body" idx="1"/>
          </p:nvPr>
        </p:nvSpPr>
        <p:spPr>
          <a:xfrm>
            <a:off x="316650" y="1413775"/>
            <a:ext cx="8230200" cy="3103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84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iw" sz="1700">
                <a:solidFill>
                  <a:schemeClr val="dk1"/>
                </a:solidFill>
              </a:rPr>
              <a:t>Skip-gram is a model used to learn word embeddings in natural language processing.</a:t>
            </a:r>
            <a:br>
              <a:rPr lang="iw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marL="177800" lvl="0" indent="-184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iw" sz="1700">
                <a:solidFill>
                  <a:schemeClr val="dk1"/>
                </a:solidFill>
              </a:rPr>
              <a:t>Using sliding window approach.</a:t>
            </a:r>
            <a:br>
              <a:rPr lang="iw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marL="177800" lvl="0" indent="-184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iw" sz="1700">
                <a:solidFill>
                  <a:schemeClr val="dk1"/>
                </a:solidFill>
              </a:rPr>
              <a:t>Employs a neural network with a hidden layer.</a:t>
            </a:r>
            <a:br>
              <a:rPr lang="iw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marL="177800" lvl="0" indent="-184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iw" sz="1700">
                <a:solidFill>
                  <a:schemeClr val="dk1"/>
                </a:solidFill>
              </a:rPr>
              <a:t>The hidden layer outputs learned dense vector embeddings for words.</a:t>
            </a:r>
            <a:br>
              <a:rPr lang="iw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marL="177800" lvl="0" indent="-184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iw" sz="1700">
                <a:solidFill>
                  <a:schemeClr val="dk1"/>
                </a:solidFill>
              </a:rPr>
              <a:t>The resulting word embeddings are useful for various downstream NLP tasks.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398" name="Google Shape;398;p33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3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15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4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Random Walks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05" name="Google Shape;405;p34"/>
          <p:cNvSpPr txBox="1">
            <a:spLocks noGrp="1"/>
          </p:cNvSpPr>
          <p:nvPr>
            <p:ph type="body" idx="1"/>
          </p:nvPr>
        </p:nvSpPr>
        <p:spPr>
          <a:xfrm>
            <a:off x="316650" y="1413775"/>
            <a:ext cx="8510700" cy="3119400"/>
          </a:xfrm>
          <a:prstGeom prst="rect">
            <a:avLst/>
          </a:prstGeom>
          <a:noFill/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84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iw" sz="1700">
                <a:solidFill>
                  <a:schemeClr val="dk1"/>
                </a:solidFill>
              </a:rPr>
              <a:t>Used to explore the graph and collect information about the structure of the nodes, generating sequences of nodes that capture both local and global relationship </a:t>
            </a:r>
            <a:br>
              <a:rPr lang="iw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marL="177800" lvl="0" indent="-184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iw" sz="1700">
                <a:solidFill>
                  <a:schemeClr val="dk1"/>
                </a:solidFill>
              </a:rPr>
              <a:t>Traversing the graph by moving from one node to another based on a random selection.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177800" lvl="0" indent="-184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iw" sz="1700">
                <a:solidFill>
                  <a:schemeClr val="dk1"/>
                </a:solidFill>
              </a:rPr>
              <a:t>Random walks are probabilistic processes that involve taking steps or transitions through a sequence of elements or states.</a:t>
            </a:r>
            <a:endParaRPr sz="1700">
              <a:solidFill>
                <a:schemeClr val="dk1"/>
              </a:solidFill>
            </a:endParaRPr>
          </a:p>
          <a:p>
            <a:pPr marL="177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406" name="Google Shape;406;p34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4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16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5"/>
          <p:cNvSpPr txBox="1">
            <a:spLocks noGrp="1"/>
          </p:cNvSpPr>
          <p:nvPr>
            <p:ph type="body" idx="1"/>
          </p:nvPr>
        </p:nvSpPr>
        <p:spPr>
          <a:xfrm>
            <a:off x="199550" y="1417299"/>
            <a:ext cx="8119200" cy="352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44805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30"/>
              <a:buChar char="•"/>
            </a:pPr>
            <a:r>
              <a:rPr lang="iw" sz="1629">
                <a:solidFill>
                  <a:schemeClr val="dk1"/>
                </a:solidFill>
              </a:rPr>
              <a:t>Refers to the process of learning low dimensional vector representations.</a:t>
            </a:r>
            <a:br>
              <a:rPr lang="iw" sz="1629">
                <a:solidFill>
                  <a:schemeClr val="dk1"/>
                </a:solidFill>
              </a:rPr>
            </a:br>
            <a:endParaRPr sz="1629">
              <a:solidFill>
                <a:schemeClr val="dk1"/>
              </a:solidFill>
            </a:endParaRPr>
          </a:p>
          <a:p>
            <a:pPr marL="457200" lvl="0" indent="-34480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30"/>
              <a:buChar char="•"/>
            </a:pPr>
            <a:r>
              <a:rPr lang="iw" sz="1629">
                <a:solidFill>
                  <a:schemeClr val="dk1"/>
                </a:solidFill>
              </a:rPr>
              <a:t>Node2Vec applies the Skip-Gram model to learn node embeddings.</a:t>
            </a:r>
            <a:br>
              <a:rPr lang="iw" sz="1629">
                <a:solidFill>
                  <a:schemeClr val="dk1"/>
                </a:solidFill>
              </a:rPr>
            </a:br>
            <a:endParaRPr sz="1629">
              <a:solidFill>
                <a:schemeClr val="dk1"/>
              </a:solidFill>
            </a:endParaRPr>
          </a:p>
          <a:p>
            <a:pPr marL="457200" lvl="0" indent="-34480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30"/>
              <a:buChar char="•"/>
            </a:pPr>
            <a:r>
              <a:rPr lang="iw" sz="1629">
                <a:solidFill>
                  <a:schemeClr val="dk1"/>
                </a:solidFill>
              </a:rPr>
              <a:t>The model predicts the context (neighboring nodes) given a target node.</a:t>
            </a:r>
            <a:br>
              <a:rPr lang="iw" sz="1629">
                <a:solidFill>
                  <a:schemeClr val="dk1"/>
                </a:solidFill>
              </a:rPr>
            </a:br>
            <a:endParaRPr sz="1629">
              <a:solidFill>
                <a:schemeClr val="dk1"/>
              </a:solidFill>
            </a:endParaRPr>
          </a:p>
          <a:p>
            <a:pPr marL="457200" lvl="0" indent="-34480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30"/>
              <a:buChar char="•"/>
            </a:pPr>
            <a:r>
              <a:rPr lang="iw" sz="1629">
                <a:solidFill>
                  <a:schemeClr val="dk1"/>
                </a:solidFill>
              </a:rPr>
              <a:t>Node2Vec learns to generate node embeddings by training the Skip-Gram model</a:t>
            </a:r>
            <a:br>
              <a:rPr lang="iw" sz="1629">
                <a:solidFill>
                  <a:schemeClr val="dk1"/>
                </a:solidFill>
              </a:rPr>
            </a:br>
            <a:r>
              <a:rPr lang="iw" sz="1629">
                <a:solidFill>
                  <a:schemeClr val="dk1"/>
                </a:solidFill>
              </a:rPr>
              <a:t>on node sequences obtained from random walks.</a:t>
            </a:r>
            <a:endParaRPr sz="1629">
              <a:solidFill>
                <a:schemeClr val="dk1"/>
              </a:solidFill>
            </a:endParaRPr>
          </a:p>
        </p:txBody>
      </p:sp>
      <p:sp>
        <p:nvSpPr>
          <p:cNvPr id="413" name="Google Shape;413;p35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Representation Learning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14" name="Google Shape;414;p35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5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17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6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Embedding Visualization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21" name="Google Shape;421;p36"/>
          <p:cNvSpPr txBox="1">
            <a:spLocks noGrp="1"/>
          </p:cNvSpPr>
          <p:nvPr>
            <p:ph type="body" idx="1"/>
          </p:nvPr>
        </p:nvSpPr>
        <p:spPr>
          <a:xfrm>
            <a:off x="316650" y="1413775"/>
            <a:ext cx="8510700" cy="3652200"/>
          </a:xfrm>
          <a:prstGeom prst="rect">
            <a:avLst/>
          </a:prstGeom>
          <a:noFill/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w">
                <a:solidFill>
                  <a:schemeClr val="dk1"/>
                </a:solidFill>
              </a:rPr>
              <a:t>Reduces high-dimensional embeddings to lower-dimensional spaces for visual representation.</a:t>
            </a:r>
            <a:br>
              <a:rPr lang="iw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1778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w">
                <a:solidFill>
                  <a:schemeClr val="dk1"/>
                </a:solidFill>
              </a:rPr>
              <a:t>Revealing relationships: visualization techniques</a:t>
            </a:r>
            <a:br>
              <a:rPr lang="iw">
                <a:solidFill>
                  <a:schemeClr val="dk1"/>
                </a:solidFill>
              </a:rPr>
            </a:br>
            <a:r>
              <a:rPr lang="iw">
                <a:solidFill>
                  <a:schemeClr val="dk1"/>
                </a:solidFill>
              </a:rPr>
              <a:t>like scatter plots, and network graph display </a:t>
            </a:r>
            <a:br>
              <a:rPr lang="iw">
                <a:solidFill>
                  <a:schemeClr val="dk1"/>
                </a:solidFill>
              </a:rPr>
            </a:br>
            <a:r>
              <a:rPr lang="iw">
                <a:solidFill>
                  <a:schemeClr val="dk1"/>
                </a:solidFill>
              </a:rPr>
              <a:t>relationship and patterns within the data.</a:t>
            </a:r>
            <a:br>
              <a:rPr lang="iw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1778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iw">
                <a:solidFill>
                  <a:schemeClr val="dk1"/>
                </a:solidFill>
              </a:rPr>
              <a:t>Provides a means to visually explore and </a:t>
            </a:r>
            <a:br>
              <a:rPr lang="iw">
                <a:solidFill>
                  <a:schemeClr val="dk1"/>
                </a:solidFill>
              </a:rPr>
            </a:br>
            <a:r>
              <a:rPr lang="iw">
                <a:solidFill>
                  <a:schemeClr val="dk1"/>
                </a:solidFill>
              </a:rPr>
              <a:t>understand learned node embeddings.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422" name="Google Shape;422;p36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6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18</a:t>
            </a:fld>
            <a:endParaRPr sz="1800" b="1">
              <a:solidFill>
                <a:schemeClr val="dk1"/>
              </a:solidFill>
            </a:endParaRPr>
          </a:p>
        </p:txBody>
      </p:sp>
      <p:pic>
        <p:nvPicPr>
          <p:cNvPr id="424" name="Google Shape;42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6775" y="2019175"/>
            <a:ext cx="3800574" cy="285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7"/>
          <p:cNvSpPr txBox="1">
            <a:spLocks noGrp="1"/>
          </p:cNvSpPr>
          <p:nvPr>
            <p:ph type="title"/>
          </p:nvPr>
        </p:nvSpPr>
        <p:spPr>
          <a:xfrm>
            <a:off x="1" y="32140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CORA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30" name="Google Shape;430;p37"/>
          <p:cNvSpPr txBox="1">
            <a:spLocks noGrp="1"/>
          </p:cNvSpPr>
          <p:nvPr>
            <p:ph type="body" idx="1"/>
          </p:nvPr>
        </p:nvSpPr>
        <p:spPr>
          <a:xfrm>
            <a:off x="418425" y="1324150"/>
            <a:ext cx="8287200" cy="3179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chemeClr val="dk1"/>
                </a:solidFill>
              </a:rPr>
              <a:t>The Cora dataset represents a citation network, where nodes correspond to scientific publications and edges represent citations between the papers. The dataset focuses on a specific research area within computer science, mainly including papers from the following categories: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iw" sz="1600">
                <a:solidFill>
                  <a:schemeClr val="dk1"/>
                </a:solidFill>
              </a:rPr>
              <a:t>Machine Learning.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iw" sz="1600">
                <a:solidFill>
                  <a:schemeClr val="dk1"/>
                </a:solidFill>
              </a:rPr>
              <a:t>Neural Networks.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iw" sz="1600">
                <a:solidFill>
                  <a:schemeClr val="dk1"/>
                </a:solidFill>
              </a:rPr>
              <a:t>Artificial Intelligence.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iw" sz="1600">
                <a:solidFill>
                  <a:schemeClr val="dk1"/>
                </a:solidFill>
              </a:rPr>
              <a:t>Database.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iw" sz="1600">
                <a:solidFill>
                  <a:schemeClr val="dk1"/>
                </a:solidFill>
              </a:rPr>
              <a:t>Information Retrieval.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chemeClr val="dk1"/>
                </a:solidFill>
              </a:rPr>
              <a:t>2708 papers and 5278 edges between them.</a:t>
            </a:r>
            <a:endParaRPr sz="1600">
              <a:solidFill>
                <a:schemeClr val="dk1"/>
              </a:solidFill>
            </a:endParaRPr>
          </a:p>
        </p:txBody>
      </p:sp>
      <p:graphicFrame>
        <p:nvGraphicFramePr>
          <p:cNvPr id="431" name="Google Shape;431;p37"/>
          <p:cNvGraphicFramePr/>
          <p:nvPr/>
        </p:nvGraphicFramePr>
        <p:xfrm>
          <a:off x="5879675" y="2732470"/>
          <a:ext cx="1080650" cy="1462920"/>
        </p:xfrm>
        <a:graphic>
          <a:graphicData uri="http://schemas.openxmlformats.org/drawingml/2006/table">
            <a:tbl>
              <a:tblPr>
                <a:noFill/>
                <a:tableStyleId>{E4C0025A-5A5F-4080-A71A-FCB507278452}</a:tableStyleId>
              </a:tblPr>
              <a:tblGrid>
                <a:gridCol w="5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 b="1" u="sng"/>
                        <a:t>ID</a:t>
                      </a:r>
                      <a:endParaRPr sz="1200" b="1" u="sng"/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1077D2"/>
                        </a:gs>
                        <a:gs pos="100000">
                          <a:srgbClr val="093153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 b="1" u="sng"/>
                        <a:t>ID</a:t>
                      </a:r>
                      <a:endParaRPr sz="1200" b="1" u="sng"/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1077D2"/>
                        </a:gs>
                        <a:gs pos="100000">
                          <a:srgbClr val="093153"/>
                        </a:gs>
                      </a:gsLst>
                      <a:lin ang="5400012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/>
                        <a:t>35</a:t>
                      </a:r>
                      <a:endParaRPr sz="1200"/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D4E5F5"/>
                        </a:gs>
                        <a:gs pos="100000">
                          <a:srgbClr val="70A4D5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/>
                        <a:t>250</a:t>
                      </a:r>
                      <a:endParaRPr sz="1200"/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D4E5F5"/>
                        </a:gs>
                        <a:gs pos="100000">
                          <a:srgbClr val="70A4D5"/>
                        </a:gs>
                      </a:gsLst>
                      <a:lin ang="5400012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4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/>
                        <a:t>35</a:t>
                      </a:r>
                      <a:endParaRPr sz="1200"/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D4E5F5"/>
                        </a:gs>
                        <a:gs pos="100000">
                          <a:srgbClr val="70A4D5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/>
                        <a:t>25</a:t>
                      </a:r>
                      <a:endParaRPr sz="1200"/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D4E5F5"/>
                        </a:gs>
                        <a:gs pos="100000">
                          <a:srgbClr val="70A4D5"/>
                        </a:gs>
                      </a:gsLst>
                      <a:lin ang="5400012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/>
                        <a:t>…..</a:t>
                      </a:r>
                      <a:endParaRPr sz="1200"/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D4E5F5"/>
                        </a:gs>
                        <a:gs pos="100000">
                          <a:srgbClr val="70A4D5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1200"/>
                        <a:t>…..</a:t>
                      </a:r>
                      <a:endParaRPr sz="1200"/>
                    </a:p>
                  </a:txBody>
                  <a:tcPr marL="91425" marR="91425" marT="91425" marB="91425">
                    <a:gradFill>
                      <a:gsLst>
                        <a:gs pos="0">
                          <a:srgbClr val="D4E5F5"/>
                        </a:gs>
                        <a:gs pos="100000">
                          <a:srgbClr val="70A4D5"/>
                        </a:gs>
                      </a:gsLst>
                      <a:lin ang="5400012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32" name="Google Shape;432;p37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7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19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>
            <a:spLocks noGrp="1"/>
          </p:cNvSpPr>
          <p:nvPr>
            <p:ph type="title"/>
          </p:nvPr>
        </p:nvSpPr>
        <p:spPr>
          <a:xfrm>
            <a:off x="0" y="562575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30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Agenda</a:t>
            </a:r>
            <a:endParaRPr sz="30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47" name="Google Shape;247;p20"/>
          <p:cNvSpPr txBox="1">
            <a:spLocks noGrp="1"/>
          </p:cNvSpPr>
          <p:nvPr>
            <p:ph type="body" idx="1"/>
          </p:nvPr>
        </p:nvSpPr>
        <p:spPr>
          <a:xfrm>
            <a:off x="0" y="1130000"/>
            <a:ext cx="9144000" cy="3739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iw">
                <a:solidFill>
                  <a:srgbClr val="000000"/>
                </a:solidFill>
              </a:rPr>
              <a:t>Introduction</a:t>
            </a:r>
            <a:br>
              <a:rPr lang="iw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iw">
                <a:solidFill>
                  <a:srgbClr val="000000"/>
                </a:solidFill>
              </a:rPr>
              <a:t>Link Prediction - Cosine similarity</a:t>
            </a:r>
            <a:br>
              <a:rPr lang="iw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iw">
                <a:solidFill>
                  <a:srgbClr val="000000"/>
                </a:solidFill>
              </a:rPr>
              <a:t>Node Representation Method</a:t>
            </a:r>
            <a:br>
              <a:rPr lang="iw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•"/>
            </a:pPr>
            <a:r>
              <a:rPr lang="iw">
                <a:solidFill>
                  <a:srgbClr val="000000"/>
                </a:solidFill>
              </a:rPr>
              <a:t>Cora Dataset</a:t>
            </a:r>
            <a:br>
              <a:rPr lang="iw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•"/>
            </a:pPr>
            <a:r>
              <a:rPr lang="iw">
                <a:solidFill>
                  <a:srgbClr val="000000"/>
                </a:solidFill>
              </a:rPr>
              <a:t>Results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20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0"/>
          <p:cNvSpPr txBox="1">
            <a:spLocks noGrp="1"/>
          </p:cNvSpPr>
          <p:nvPr>
            <p:ph type="sldNum" idx="12"/>
          </p:nvPr>
        </p:nvSpPr>
        <p:spPr>
          <a:xfrm>
            <a:off x="8565608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2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8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38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Implementation Using CORA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40" name="Google Shape;440;p38"/>
          <p:cNvSpPr txBox="1"/>
          <p:nvPr/>
        </p:nvSpPr>
        <p:spPr>
          <a:xfrm>
            <a:off x="741550" y="1498875"/>
            <a:ext cx="7446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41" name="Google Shape;441;p38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20</a:t>
            </a:fld>
            <a:endParaRPr sz="1800" b="1">
              <a:solidFill>
                <a:schemeClr val="dk1"/>
              </a:solidFill>
            </a:endParaRPr>
          </a:p>
        </p:txBody>
      </p:sp>
      <p:sp>
        <p:nvSpPr>
          <p:cNvPr id="442" name="Google Shape;442;p38"/>
          <p:cNvSpPr txBox="1">
            <a:spLocks noGrp="1"/>
          </p:cNvSpPr>
          <p:nvPr>
            <p:ph type="body" idx="1"/>
          </p:nvPr>
        </p:nvSpPr>
        <p:spPr>
          <a:xfrm>
            <a:off x="316650" y="1413775"/>
            <a:ext cx="8510700" cy="2723700"/>
          </a:xfrm>
          <a:prstGeom prst="rect">
            <a:avLst/>
          </a:prstGeom>
          <a:noFill/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iw">
                <a:solidFill>
                  <a:schemeClr val="dk1"/>
                </a:solidFill>
              </a:rPr>
              <a:t>Load The cora dataset.</a:t>
            </a:r>
            <a:endParaRPr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iw">
                <a:solidFill>
                  <a:schemeClr val="dk1"/>
                </a:solidFill>
              </a:rPr>
              <a:t>Create a graph and remove 30% of the edges.</a:t>
            </a:r>
            <a:endParaRPr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iw">
                <a:solidFill>
                  <a:schemeClr val="dk1"/>
                </a:solidFill>
              </a:rPr>
              <a:t>Train the model using Node2Vec.</a:t>
            </a:r>
            <a:endParaRPr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iw">
                <a:solidFill>
                  <a:schemeClr val="dk1"/>
                </a:solidFill>
              </a:rPr>
              <a:t>Link prediction using Cosine Similarity to predict missing edges.</a:t>
            </a:r>
            <a:endParaRPr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iw">
                <a:solidFill>
                  <a:schemeClr val="dk1"/>
                </a:solidFill>
              </a:rPr>
              <a:t>Reconstruct edges with prediction score of 0.6 and higher.</a:t>
            </a:r>
            <a:endParaRPr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iw">
                <a:solidFill>
                  <a:schemeClr val="dk1"/>
                </a:solidFill>
              </a:rPr>
              <a:t>Count how many times each edge was reconstructed.</a:t>
            </a:r>
            <a:endParaRPr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iw">
                <a:solidFill>
                  <a:schemeClr val="dk1"/>
                </a:solidFill>
              </a:rPr>
              <a:t>Repeat 2-6 for 500 iterations.</a:t>
            </a:r>
            <a:endParaRPr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iw">
                <a:solidFill>
                  <a:schemeClr val="dk1"/>
                </a:solidFill>
              </a:rPr>
              <a:t>Apply the results in the GUI.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9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9"/>
          <p:cNvSpPr txBox="1">
            <a:spLocks noGrp="1"/>
          </p:cNvSpPr>
          <p:nvPr>
            <p:ph type="title"/>
          </p:nvPr>
        </p:nvSpPr>
        <p:spPr>
          <a:xfrm>
            <a:off x="-62962" y="126775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Activity Diagram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49" name="Google Shape;449;p39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21</a:t>
            </a:fld>
            <a:endParaRPr sz="1800" b="1">
              <a:solidFill>
                <a:schemeClr val="dk1"/>
              </a:solidFill>
            </a:endParaRPr>
          </a:p>
        </p:txBody>
      </p:sp>
      <p:pic>
        <p:nvPicPr>
          <p:cNvPr id="450" name="Google Shape;45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138" y="750475"/>
            <a:ext cx="7377824" cy="433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0"/>
          <p:cNvSpPr txBox="1">
            <a:spLocks noGrp="1"/>
          </p:cNvSpPr>
          <p:nvPr>
            <p:ph type="title"/>
          </p:nvPr>
        </p:nvSpPr>
        <p:spPr>
          <a:xfrm>
            <a:off x="1" y="71425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Video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56" name="Google Shape;456;p40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40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22</a:t>
            </a:fld>
            <a:endParaRPr sz="1800" b="1">
              <a:solidFill>
                <a:schemeClr val="dk1"/>
              </a:solidFill>
            </a:endParaRPr>
          </a:p>
        </p:txBody>
      </p:sp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BF4A3697-FF39-C17B-FC76-E7E5807741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3646" y="623288"/>
            <a:ext cx="7676707" cy="43181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1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Results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64" name="Google Shape;464;p41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41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23</a:t>
            </a:fld>
            <a:endParaRPr sz="1800" b="1">
              <a:solidFill>
                <a:schemeClr val="dk1"/>
              </a:solidFill>
            </a:endParaRPr>
          </a:p>
        </p:txBody>
      </p:sp>
      <p:pic>
        <p:nvPicPr>
          <p:cNvPr id="466" name="Google Shape;46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73838"/>
            <a:ext cx="8839200" cy="31165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7" name="Google Shape;467;p41"/>
          <p:cNvCxnSpPr/>
          <p:nvPr/>
        </p:nvCxnSpPr>
        <p:spPr>
          <a:xfrm rot="10800000" flipH="1">
            <a:off x="665200" y="2538875"/>
            <a:ext cx="2482800" cy="282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2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Results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73" name="Google Shape;473;p42"/>
          <p:cNvSpPr txBox="1"/>
          <p:nvPr/>
        </p:nvSpPr>
        <p:spPr>
          <a:xfrm>
            <a:off x="339225" y="1443650"/>
            <a:ext cx="8072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74" name="Google Shape;474;p42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42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24</a:t>
            </a:fld>
            <a:endParaRPr sz="1800" b="1">
              <a:solidFill>
                <a:schemeClr val="dk1"/>
              </a:solidFill>
            </a:endParaRPr>
          </a:p>
        </p:txBody>
      </p:sp>
      <p:pic>
        <p:nvPicPr>
          <p:cNvPr id="476" name="Google Shape;47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437" y="1628400"/>
            <a:ext cx="8449126" cy="3053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7" name="Google Shape;477;p42"/>
          <p:cNvCxnSpPr/>
          <p:nvPr/>
        </p:nvCxnSpPr>
        <p:spPr>
          <a:xfrm>
            <a:off x="777625" y="3447750"/>
            <a:ext cx="194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3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Results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83" name="Google Shape;483;p43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43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25</a:t>
            </a:fld>
            <a:endParaRPr sz="1800" b="1">
              <a:solidFill>
                <a:schemeClr val="dk1"/>
              </a:solidFill>
            </a:endParaRPr>
          </a:p>
        </p:txBody>
      </p:sp>
      <p:pic>
        <p:nvPicPr>
          <p:cNvPr id="485" name="Google Shape;48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25" y="1111976"/>
            <a:ext cx="8846825" cy="380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4"/>
          <p:cNvSpPr txBox="1">
            <a:spLocks noGrp="1"/>
          </p:cNvSpPr>
          <p:nvPr>
            <p:ph type="ctrTitle"/>
          </p:nvPr>
        </p:nvSpPr>
        <p:spPr>
          <a:xfrm>
            <a:off x="-25" y="992800"/>
            <a:ext cx="9144000" cy="719700"/>
          </a:xfrm>
          <a:prstGeom prst="rect">
            <a:avLst/>
          </a:prstGeom>
          <a:effectLst>
            <a:outerShdw blurRad="57150" dist="57150" dir="5400000" algn="bl" rotWithShape="0">
              <a:srgbClr val="000000">
                <a:alpha val="69000"/>
              </a:srgbClr>
            </a:outerShdw>
          </a:effectLst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4500" b="1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Thanks For Listening!!</a:t>
            </a:r>
            <a:endParaRPr sz="4500" b="1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91" name="Google Shape;491;p44"/>
          <p:cNvSpPr txBox="1">
            <a:spLocks noGrp="1"/>
          </p:cNvSpPr>
          <p:nvPr>
            <p:ph type="subTitle" idx="1"/>
          </p:nvPr>
        </p:nvSpPr>
        <p:spPr>
          <a:xfrm>
            <a:off x="1889250" y="1979025"/>
            <a:ext cx="5365500" cy="532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SzPts val="275"/>
              <a:buNone/>
            </a:pPr>
            <a:r>
              <a:rPr lang="iw" sz="3200">
                <a:solidFill>
                  <a:schemeClr val="dk2"/>
                </a:solidFill>
              </a:rPr>
              <a:t>Questions??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492" name="Google Shape;492;p44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44"/>
          <p:cNvSpPr txBox="1">
            <a:spLocks noGrp="1"/>
          </p:cNvSpPr>
          <p:nvPr>
            <p:ph type="sldNum" idx="12"/>
          </p:nvPr>
        </p:nvSpPr>
        <p:spPr>
          <a:xfrm>
            <a:off x="86096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26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>
            <a:spLocks noGrp="1"/>
          </p:cNvSpPr>
          <p:nvPr>
            <p:ph type="title"/>
          </p:nvPr>
        </p:nvSpPr>
        <p:spPr>
          <a:xfrm>
            <a:off x="0" y="562575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30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Problem</a:t>
            </a:r>
            <a:endParaRPr sz="30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55" name="Google Shape;255;p21"/>
          <p:cNvSpPr txBox="1">
            <a:spLocks noGrp="1"/>
          </p:cNvSpPr>
          <p:nvPr>
            <p:ph type="body" idx="1"/>
          </p:nvPr>
        </p:nvSpPr>
        <p:spPr>
          <a:xfrm>
            <a:off x="0" y="1505700"/>
            <a:ext cx="9144000" cy="1065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iw" sz="2800">
                <a:solidFill>
                  <a:srgbClr val="000000"/>
                </a:solidFill>
              </a:rPr>
              <a:t>Searching for scientific papers</a:t>
            </a:r>
            <a:endParaRPr sz="2800">
              <a:solidFill>
                <a:srgbClr val="000000"/>
              </a:solidFill>
            </a:endParaRPr>
          </a:p>
        </p:txBody>
      </p:sp>
      <p:pic>
        <p:nvPicPr>
          <p:cNvPr id="256" name="Google Shape;25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7975" y="2745675"/>
            <a:ext cx="2008050" cy="200805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1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1"/>
          <p:cNvSpPr txBox="1">
            <a:spLocks noGrp="1"/>
          </p:cNvSpPr>
          <p:nvPr>
            <p:ph type="sldNum" idx="12"/>
          </p:nvPr>
        </p:nvSpPr>
        <p:spPr>
          <a:xfrm>
            <a:off x="8565608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3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>
            <a:spLocks noGrp="1"/>
          </p:cNvSpPr>
          <p:nvPr>
            <p:ph type="title"/>
          </p:nvPr>
        </p:nvSpPr>
        <p:spPr>
          <a:xfrm>
            <a:off x="0" y="500925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Motivation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64" name="Google Shape;264;p22"/>
          <p:cNvSpPr txBox="1">
            <a:spLocks noGrp="1"/>
          </p:cNvSpPr>
          <p:nvPr>
            <p:ph type="body" idx="1"/>
          </p:nvPr>
        </p:nvSpPr>
        <p:spPr>
          <a:xfrm>
            <a:off x="179550" y="1389463"/>
            <a:ext cx="4218600" cy="3428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iw">
                <a:solidFill>
                  <a:srgbClr val="000000"/>
                </a:solidFill>
              </a:rPr>
              <a:t>Sometimes </a:t>
            </a:r>
            <a:r>
              <a:rPr lang="iw">
                <a:solidFill>
                  <a:schemeClr val="dk1"/>
                </a:solidFill>
              </a:rPr>
              <a:t>less relevant results are found</a:t>
            </a:r>
            <a:r>
              <a:rPr lang="iw">
                <a:solidFill>
                  <a:srgbClr val="000000"/>
                </a:solidFill>
              </a:rPr>
              <a:t> when searching for scientific papers.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iw">
                <a:solidFill>
                  <a:srgbClr val="000000"/>
                </a:solidFill>
              </a:rPr>
              <a:t>It can lead to misleading results according to specific papers.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iw">
                <a:solidFill>
                  <a:srgbClr val="000000"/>
                </a:solidFill>
              </a:rPr>
              <a:t>A link prediction approach can assist to an efficient recognition of the appropriate articles.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5" name="Google Shape;265;p22"/>
          <p:cNvSpPr txBox="1">
            <a:spLocks noGrp="1"/>
          </p:cNvSpPr>
          <p:nvPr>
            <p:ph type="body" idx="4294967295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6" name="Google Shape;2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3175" y="1389400"/>
            <a:ext cx="4415525" cy="3428474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2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2"/>
          <p:cNvSpPr txBox="1">
            <a:spLocks noGrp="1"/>
          </p:cNvSpPr>
          <p:nvPr>
            <p:ph type="sldNum" idx="12"/>
          </p:nvPr>
        </p:nvSpPr>
        <p:spPr>
          <a:xfrm>
            <a:off x="8565608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4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3"/>
          <p:cNvSpPr txBox="1"/>
          <p:nvPr/>
        </p:nvSpPr>
        <p:spPr>
          <a:xfrm>
            <a:off x="209550" y="1258900"/>
            <a:ext cx="8724900" cy="26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Twentieth Century"/>
              <a:buChar char="●"/>
            </a:pPr>
            <a:r>
              <a:rPr lang="iw" sz="1800">
                <a:latin typeface="Twentieth Century"/>
                <a:ea typeface="Twentieth Century"/>
                <a:cs typeface="Twentieth Century"/>
                <a:sym typeface="Twentieth Century"/>
              </a:rPr>
              <a:t>Keyword embedding can be used to construct a knowledge graph.</a:t>
            </a:r>
            <a:br>
              <a:rPr lang="iw" sz="1800"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Twentieth Century"/>
              <a:buChar char="●"/>
            </a:pPr>
            <a:r>
              <a:rPr lang="iw" sz="1800">
                <a:latin typeface="Twentieth Century"/>
                <a:ea typeface="Twentieth Century"/>
                <a:cs typeface="Twentieth Century"/>
                <a:sym typeface="Twentieth Century"/>
              </a:rPr>
              <a:t>Two keywords are not necessary related one to another in the knowledge graph.</a:t>
            </a:r>
            <a:br>
              <a:rPr lang="iw" sz="1800"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Twentieth Century"/>
              <a:buChar char="●"/>
            </a:pPr>
            <a:r>
              <a:rPr lang="iw" sz="1800">
                <a:latin typeface="Twentieth Century"/>
                <a:ea typeface="Twentieth Century"/>
                <a:cs typeface="Twentieth Century"/>
                <a:sym typeface="Twentieth Century"/>
              </a:rPr>
              <a:t>Using missing link prediction allows to connect entities that have yet been explicitly linked.</a:t>
            </a:r>
            <a:br>
              <a:rPr lang="iw" sz="1800"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Twentieth Century"/>
              <a:buChar char="●"/>
            </a:pPr>
            <a:r>
              <a:rPr lang="iw" sz="1800">
                <a:latin typeface="Twentieth Century"/>
                <a:ea typeface="Twentieth Century"/>
                <a:cs typeface="Twentieth Century"/>
                <a:sym typeface="Twentieth Century"/>
              </a:rPr>
              <a:t>By understanding the relationships between entities, it is possible to identify papers relevant to a given query.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74" name="Google Shape;274;p23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3"/>
          <p:cNvSpPr txBox="1">
            <a:spLocks noGrp="1"/>
          </p:cNvSpPr>
          <p:nvPr>
            <p:ph type="title"/>
          </p:nvPr>
        </p:nvSpPr>
        <p:spPr>
          <a:xfrm>
            <a:off x="0" y="500925"/>
            <a:ext cx="9144000" cy="5673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30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Suggested Solution</a:t>
            </a:r>
            <a:endParaRPr sz="30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76" name="Google Shape;276;p23"/>
          <p:cNvSpPr txBox="1">
            <a:spLocks noGrp="1"/>
          </p:cNvSpPr>
          <p:nvPr>
            <p:ph type="sldNum" idx="12"/>
          </p:nvPr>
        </p:nvSpPr>
        <p:spPr>
          <a:xfrm>
            <a:off x="8565608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5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4"/>
          <p:cNvSpPr txBox="1">
            <a:spLocks noGrp="1"/>
          </p:cNvSpPr>
          <p:nvPr>
            <p:ph type="body" idx="1"/>
          </p:nvPr>
        </p:nvSpPr>
        <p:spPr>
          <a:xfrm>
            <a:off x="481050" y="1687125"/>
            <a:ext cx="7804500" cy="2656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w" sz="1600">
                <a:solidFill>
                  <a:schemeClr val="dk1"/>
                </a:solidFill>
              </a:rPr>
              <a:t>I</a:t>
            </a:r>
            <a:r>
              <a:rPr lang="iw">
                <a:solidFill>
                  <a:schemeClr val="dk1"/>
                </a:solidFill>
              </a:rPr>
              <a:t>n phase A of the final project, we discussed a new type of knowledge graph embedding that is called DOLORES which is both deep and contextualized.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w">
                <a:solidFill>
                  <a:schemeClr val="dk1"/>
                </a:solidFill>
              </a:rPr>
              <a:t>Following multiple unsuccessful attempts to implement DOLORES and thorough consultation with the project supervisors, it was concluded that a change in the implementation approach to Node2Vec was necessary.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4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Challenges Implementing DOLORES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83" name="Google Shape;283;p24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4"/>
          <p:cNvSpPr txBox="1">
            <a:spLocks noGrp="1"/>
          </p:cNvSpPr>
          <p:nvPr>
            <p:ph type="sldNum" idx="12"/>
          </p:nvPr>
        </p:nvSpPr>
        <p:spPr>
          <a:xfrm>
            <a:off x="8533495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6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"/>
          <p:cNvSpPr/>
          <p:nvPr/>
        </p:nvSpPr>
        <p:spPr>
          <a:xfrm>
            <a:off x="333750" y="2639400"/>
            <a:ext cx="6595200" cy="1986000"/>
          </a:xfrm>
          <a:prstGeom prst="rect">
            <a:avLst/>
          </a:prstGeom>
          <a:noFill/>
          <a:ln w="2857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5"/>
          <p:cNvSpPr/>
          <p:nvPr/>
        </p:nvSpPr>
        <p:spPr>
          <a:xfrm>
            <a:off x="333750" y="1158437"/>
            <a:ext cx="8476500" cy="1317300"/>
          </a:xfrm>
          <a:prstGeom prst="rect">
            <a:avLst/>
          </a:prstGeom>
          <a:noFill/>
          <a:ln w="2857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5"/>
          <p:cNvSpPr txBox="1">
            <a:spLocks noGrp="1"/>
          </p:cNvSpPr>
          <p:nvPr>
            <p:ph type="title"/>
          </p:nvPr>
        </p:nvSpPr>
        <p:spPr>
          <a:xfrm>
            <a:off x="0" y="500925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30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Chart of the Project</a:t>
            </a:r>
            <a:endParaRPr sz="30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92" name="Google Shape;292;p25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5"/>
          <p:cNvSpPr txBox="1">
            <a:spLocks noGrp="1"/>
          </p:cNvSpPr>
          <p:nvPr>
            <p:ph type="sldNum" idx="12"/>
          </p:nvPr>
        </p:nvSpPr>
        <p:spPr>
          <a:xfrm>
            <a:off x="8565608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7</a:t>
            </a:fld>
            <a:endParaRPr sz="1800" b="1">
              <a:solidFill>
                <a:schemeClr val="dk1"/>
              </a:solidFill>
            </a:endParaRPr>
          </a:p>
        </p:txBody>
      </p:sp>
      <p:sp>
        <p:nvSpPr>
          <p:cNvPr id="294" name="Google Shape;294;p25"/>
          <p:cNvSpPr/>
          <p:nvPr/>
        </p:nvSpPr>
        <p:spPr>
          <a:xfrm>
            <a:off x="509660" y="1679468"/>
            <a:ext cx="763564" cy="46446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Start</a:t>
            </a:r>
            <a:endParaRPr/>
          </a:p>
        </p:txBody>
      </p:sp>
      <p:sp>
        <p:nvSpPr>
          <p:cNvPr id="295" name="Google Shape;295;p25"/>
          <p:cNvSpPr/>
          <p:nvPr/>
        </p:nvSpPr>
        <p:spPr>
          <a:xfrm>
            <a:off x="1673626" y="1679489"/>
            <a:ext cx="912000" cy="464400"/>
          </a:xfrm>
          <a:prstGeom prst="roundRect">
            <a:avLst>
              <a:gd name="adj" fmla="val 16667"/>
            </a:avLst>
          </a:prstGeom>
          <a:solidFill>
            <a:srgbClr val="DDEAF6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>
                <a:latin typeface="Calibri"/>
                <a:ea typeface="Calibri"/>
                <a:cs typeface="Calibri"/>
                <a:sym typeface="Calibri"/>
              </a:rPr>
              <a:t>Load Dataset</a:t>
            </a:r>
            <a:endParaRPr/>
          </a:p>
        </p:txBody>
      </p:sp>
      <p:cxnSp>
        <p:nvCxnSpPr>
          <p:cNvPr id="296" name="Google Shape;296;p25"/>
          <p:cNvCxnSpPr>
            <a:stCxn id="294" idx="3"/>
            <a:endCxn id="295" idx="1"/>
          </p:cNvCxnSpPr>
          <p:nvPr/>
        </p:nvCxnSpPr>
        <p:spPr>
          <a:xfrm>
            <a:off x="1273224" y="1911698"/>
            <a:ext cx="400500" cy="600"/>
          </a:xfrm>
          <a:prstGeom prst="bentConnector3">
            <a:avLst>
              <a:gd name="adj1" fmla="val 49988"/>
            </a:avLst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97" name="Google Shape;297;p25"/>
          <p:cNvSpPr txBox="1"/>
          <p:nvPr/>
        </p:nvSpPr>
        <p:spPr>
          <a:xfrm>
            <a:off x="333750" y="1111200"/>
            <a:ext cx="869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 u="sng">
                <a:latin typeface="Calibri"/>
                <a:ea typeface="Calibri"/>
                <a:cs typeface="Calibri"/>
                <a:sym typeface="Calibri"/>
              </a:rPr>
              <a:t>Training:</a:t>
            </a:r>
            <a:endParaRPr u="sng"/>
          </a:p>
        </p:txBody>
      </p:sp>
      <p:sp>
        <p:nvSpPr>
          <p:cNvPr id="298" name="Google Shape;298;p25"/>
          <p:cNvSpPr/>
          <p:nvPr/>
        </p:nvSpPr>
        <p:spPr>
          <a:xfrm>
            <a:off x="7108483" y="1637050"/>
            <a:ext cx="1524900" cy="5493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>
                <a:latin typeface="Calibri"/>
                <a:ea typeface="Calibri"/>
                <a:cs typeface="Calibri"/>
                <a:sym typeface="Calibri"/>
              </a:rPr>
              <a:t>Link Prediction Using The Cosine Similarity</a:t>
            </a:r>
            <a:endParaRPr/>
          </a:p>
        </p:txBody>
      </p:sp>
      <p:cxnSp>
        <p:nvCxnSpPr>
          <p:cNvPr id="299" name="Google Shape;299;p25"/>
          <p:cNvCxnSpPr>
            <a:stCxn id="295" idx="3"/>
            <a:endCxn id="300" idx="1"/>
          </p:cNvCxnSpPr>
          <p:nvPr/>
        </p:nvCxnSpPr>
        <p:spPr>
          <a:xfrm>
            <a:off x="2585626" y="1911689"/>
            <a:ext cx="401700" cy="2100"/>
          </a:xfrm>
          <a:prstGeom prst="bentConnector3">
            <a:avLst>
              <a:gd name="adj1" fmla="val 49985"/>
            </a:avLst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01" name="Google Shape;301;p25"/>
          <p:cNvSpPr/>
          <p:nvPr/>
        </p:nvSpPr>
        <p:spPr>
          <a:xfrm>
            <a:off x="5581850" y="1639347"/>
            <a:ext cx="1032000" cy="549300"/>
          </a:xfrm>
          <a:prstGeom prst="roundRect">
            <a:avLst>
              <a:gd name="adj" fmla="val 16667"/>
            </a:avLst>
          </a:prstGeom>
          <a:solidFill>
            <a:srgbClr val="9FEFBF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>
                <a:latin typeface="Calibri"/>
                <a:ea typeface="Calibri"/>
                <a:cs typeface="Calibri"/>
                <a:sym typeface="Calibri"/>
              </a:rPr>
              <a:t>Train Model Using Node2Vec</a:t>
            </a:r>
            <a:endParaRPr/>
          </a:p>
        </p:txBody>
      </p:sp>
      <p:cxnSp>
        <p:nvCxnSpPr>
          <p:cNvPr id="302" name="Google Shape;302;p25"/>
          <p:cNvCxnSpPr>
            <a:stCxn id="298" idx="2"/>
            <a:endCxn id="303" idx="0"/>
          </p:cNvCxnSpPr>
          <p:nvPr/>
        </p:nvCxnSpPr>
        <p:spPr>
          <a:xfrm>
            <a:off x="7870933" y="2186350"/>
            <a:ext cx="0" cy="80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03" name="Google Shape;303;p25"/>
          <p:cNvSpPr/>
          <p:nvPr/>
        </p:nvSpPr>
        <p:spPr>
          <a:xfrm>
            <a:off x="7280225" y="2989740"/>
            <a:ext cx="1181400" cy="549300"/>
          </a:xfrm>
          <a:prstGeom prst="roundRect">
            <a:avLst>
              <a:gd name="adj" fmla="val 16667"/>
            </a:avLst>
          </a:prstGeom>
          <a:solidFill>
            <a:srgbClr val="DDEAF6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>
                <a:latin typeface="Calibri"/>
                <a:ea typeface="Calibri"/>
                <a:cs typeface="Calibri"/>
                <a:sym typeface="Calibri"/>
              </a:rPr>
              <a:t>Export Results Into a File</a:t>
            </a:r>
            <a:endParaRPr/>
          </a:p>
        </p:txBody>
      </p:sp>
      <p:cxnSp>
        <p:nvCxnSpPr>
          <p:cNvPr id="304" name="Google Shape;304;p25"/>
          <p:cNvCxnSpPr>
            <a:stCxn id="305" idx="1"/>
            <a:endCxn id="306" idx="3"/>
          </p:cNvCxnSpPr>
          <p:nvPr/>
        </p:nvCxnSpPr>
        <p:spPr>
          <a:xfrm rot="10800000">
            <a:off x="1366925" y="3259725"/>
            <a:ext cx="640200" cy="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7" name="Google Shape;307;p25"/>
          <p:cNvCxnSpPr>
            <a:stCxn id="301" idx="3"/>
            <a:endCxn id="298" idx="1"/>
          </p:cNvCxnSpPr>
          <p:nvPr/>
        </p:nvCxnSpPr>
        <p:spPr>
          <a:xfrm rot="10800000" flipH="1">
            <a:off x="6613850" y="1911597"/>
            <a:ext cx="494700" cy="2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08" name="Google Shape;308;p25"/>
          <p:cNvSpPr/>
          <p:nvPr/>
        </p:nvSpPr>
        <p:spPr>
          <a:xfrm>
            <a:off x="5367350" y="2989750"/>
            <a:ext cx="1181400" cy="549300"/>
          </a:xfrm>
          <a:prstGeom prst="roundRect">
            <a:avLst>
              <a:gd name="adj" fmla="val 16667"/>
            </a:avLst>
          </a:prstGeom>
          <a:solidFill>
            <a:srgbClr val="DDEAF6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>
                <a:latin typeface="Calibri"/>
                <a:ea typeface="Calibri"/>
                <a:cs typeface="Calibri"/>
                <a:sym typeface="Calibri"/>
              </a:rPr>
              <a:t>Load Results into the GUI</a:t>
            </a:r>
            <a:endParaRPr/>
          </a:p>
        </p:txBody>
      </p:sp>
      <p:cxnSp>
        <p:nvCxnSpPr>
          <p:cNvPr id="309" name="Google Shape;309;p25"/>
          <p:cNvCxnSpPr>
            <a:stCxn id="303" idx="1"/>
            <a:endCxn id="308" idx="3"/>
          </p:cNvCxnSpPr>
          <p:nvPr/>
        </p:nvCxnSpPr>
        <p:spPr>
          <a:xfrm rot="10800000">
            <a:off x="6548825" y="3264390"/>
            <a:ext cx="7314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10" name="Google Shape;310;p25"/>
          <p:cNvSpPr/>
          <p:nvPr/>
        </p:nvSpPr>
        <p:spPr>
          <a:xfrm>
            <a:off x="2140176" y="3979575"/>
            <a:ext cx="594600" cy="385200"/>
          </a:xfrm>
          <a:prstGeom prst="roundRect">
            <a:avLst>
              <a:gd name="adj" fmla="val 16667"/>
            </a:avLst>
          </a:prstGeom>
          <a:solidFill>
            <a:srgbClr val="FF8989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 b="1">
                <a:latin typeface="Calibri"/>
                <a:ea typeface="Calibri"/>
                <a:cs typeface="Calibri"/>
                <a:sym typeface="Calibri"/>
              </a:rPr>
              <a:t>End</a:t>
            </a:r>
            <a:endParaRPr/>
          </a:p>
        </p:txBody>
      </p:sp>
      <p:sp>
        <p:nvSpPr>
          <p:cNvPr id="300" name="Google Shape;300;p25"/>
          <p:cNvSpPr/>
          <p:nvPr/>
        </p:nvSpPr>
        <p:spPr>
          <a:xfrm>
            <a:off x="2987203" y="1681474"/>
            <a:ext cx="1335600" cy="464400"/>
          </a:xfrm>
          <a:prstGeom prst="roundRect">
            <a:avLst>
              <a:gd name="adj" fmla="val 16667"/>
            </a:avLst>
          </a:prstGeom>
          <a:solidFill>
            <a:srgbClr val="DDEAF6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Build Graph</a:t>
            </a:r>
            <a:endParaRPr/>
          </a:p>
        </p:txBody>
      </p:sp>
      <p:cxnSp>
        <p:nvCxnSpPr>
          <p:cNvPr id="311" name="Google Shape;311;p25"/>
          <p:cNvCxnSpPr>
            <a:stCxn id="300" idx="3"/>
            <a:endCxn id="301" idx="1"/>
          </p:cNvCxnSpPr>
          <p:nvPr/>
        </p:nvCxnSpPr>
        <p:spPr>
          <a:xfrm>
            <a:off x="4322803" y="1913674"/>
            <a:ext cx="1259100" cy="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12" name="Google Shape;312;p25"/>
          <p:cNvSpPr txBox="1"/>
          <p:nvPr/>
        </p:nvSpPr>
        <p:spPr>
          <a:xfrm>
            <a:off x="4261600" y="1483200"/>
            <a:ext cx="14202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100" b="1">
                <a:latin typeface="Calibri"/>
                <a:ea typeface="Calibri"/>
                <a:cs typeface="Calibri"/>
                <a:sym typeface="Calibri"/>
              </a:rPr>
              <a:t>Remove edges</a:t>
            </a:r>
            <a:endParaRPr sz="1300"/>
          </a:p>
        </p:txBody>
      </p:sp>
      <p:cxnSp>
        <p:nvCxnSpPr>
          <p:cNvPr id="313" name="Google Shape;313;p25"/>
          <p:cNvCxnSpPr>
            <a:stCxn id="298" idx="0"/>
            <a:endCxn id="300" idx="0"/>
          </p:cNvCxnSpPr>
          <p:nvPr/>
        </p:nvCxnSpPr>
        <p:spPr>
          <a:xfrm rot="5400000">
            <a:off x="5740783" y="-448700"/>
            <a:ext cx="44400" cy="4215900"/>
          </a:xfrm>
          <a:prstGeom prst="curvedConnector3">
            <a:avLst>
              <a:gd name="adj1" fmla="val -53631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4" name="Google Shape;314;p25"/>
          <p:cNvSpPr txBox="1"/>
          <p:nvPr/>
        </p:nvSpPr>
        <p:spPr>
          <a:xfrm>
            <a:off x="5382426" y="1124625"/>
            <a:ext cx="912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>
                <a:latin typeface="Calibri"/>
                <a:ea typeface="Calibri"/>
                <a:cs typeface="Calibri"/>
                <a:sym typeface="Calibri"/>
              </a:rPr>
              <a:t># Iterations</a:t>
            </a:r>
            <a:endParaRPr/>
          </a:p>
        </p:txBody>
      </p:sp>
      <p:cxnSp>
        <p:nvCxnSpPr>
          <p:cNvPr id="315" name="Google Shape;315;p25"/>
          <p:cNvCxnSpPr/>
          <p:nvPr/>
        </p:nvCxnSpPr>
        <p:spPr>
          <a:xfrm rot="-2700000" flipH="1">
            <a:off x="3625389" y="1696048"/>
            <a:ext cx="424" cy="424"/>
          </a:xfrm>
          <a:prstGeom prst="bentConnector3">
            <a:avLst>
              <a:gd name="adj1" fmla="val -19606250"/>
            </a:avLst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16" name="Google Shape;316;p25"/>
          <p:cNvSpPr/>
          <p:nvPr/>
        </p:nvSpPr>
        <p:spPr>
          <a:xfrm>
            <a:off x="3591425" y="2989750"/>
            <a:ext cx="1181400" cy="549300"/>
          </a:xfrm>
          <a:prstGeom prst="roundRect">
            <a:avLst>
              <a:gd name="adj" fmla="val 16667"/>
            </a:avLst>
          </a:prstGeom>
          <a:solidFill>
            <a:srgbClr val="DDEAF6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>
                <a:latin typeface="Calibri"/>
                <a:ea typeface="Calibri"/>
                <a:cs typeface="Calibri"/>
                <a:sym typeface="Calibri"/>
              </a:rPr>
              <a:t>Load the Dataset into the GUI</a:t>
            </a:r>
            <a:endParaRPr/>
          </a:p>
        </p:txBody>
      </p:sp>
      <p:sp>
        <p:nvSpPr>
          <p:cNvPr id="317" name="Google Shape;317;p25"/>
          <p:cNvSpPr txBox="1"/>
          <p:nvPr/>
        </p:nvSpPr>
        <p:spPr>
          <a:xfrm>
            <a:off x="7870925" y="2509500"/>
            <a:ext cx="1032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>
                <a:latin typeface="Calibri"/>
                <a:ea typeface="Calibri"/>
                <a:cs typeface="Calibri"/>
                <a:sym typeface="Calibri"/>
              </a:rPr>
              <a:t>Training over</a:t>
            </a:r>
            <a:endParaRPr/>
          </a:p>
        </p:txBody>
      </p:sp>
      <p:cxnSp>
        <p:nvCxnSpPr>
          <p:cNvPr id="318" name="Google Shape;318;p25"/>
          <p:cNvCxnSpPr>
            <a:stCxn id="308" idx="1"/>
            <a:endCxn id="316" idx="3"/>
          </p:cNvCxnSpPr>
          <p:nvPr/>
        </p:nvCxnSpPr>
        <p:spPr>
          <a:xfrm rot="10800000">
            <a:off x="4772750" y="3264400"/>
            <a:ext cx="5946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19" name="Google Shape;319;p25"/>
          <p:cNvSpPr txBox="1"/>
          <p:nvPr/>
        </p:nvSpPr>
        <p:spPr>
          <a:xfrm>
            <a:off x="333750" y="2634019"/>
            <a:ext cx="869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 u="sng">
                <a:latin typeface="Calibri"/>
                <a:ea typeface="Calibri"/>
                <a:cs typeface="Calibri"/>
                <a:sym typeface="Calibri"/>
              </a:rPr>
              <a:t>GUI:</a:t>
            </a:r>
            <a:endParaRPr u="sng"/>
          </a:p>
        </p:txBody>
      </p:sp>
      <p:cxnSp>
        <p:nvCxnSpPr>
          <p:cNvPr id="320" name="Google Shape;320;p25"/>
          <p:cNvCxnSpPr>
            <a:stCxn id="316" idx="1"/>
            <a:endCxn id="305" idx="3"/>
          </p:cNvCxnSpPr>
          <p:nvPr/>
        </p:nvCxnSpPr>
        <p:spPr>
          <a:xfrm rot="10800000">
            <a:off x="2951225" y="3259900"/>
            <a:ext cx="640200" cy="4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05" name="Google Shape;305;p25"/>
          <p:cNvSpPr/>
          <p:nvPr/>
        </p:nvSpPr>
        <p:spPr>
          <a:xfrm>
            <a:off x="2007125" y="2985375"/>
            <a:ext cx="944100" cy="549300"/>
          </a:xfrm>
          <a:prstGeom prst="roundRect">
            <a:avLst>
              <a:gd name="adj" fmla="val 16667"/>
            </a:avLst>
          </a:prstGeom>
          <a:solidFill>
            <a:srgbClr val="DDEAF6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>
                <a:latin typeface="Calibri"/>
                <a:ea typeface="Calibri"/>
                <a:cs typeface="Calibri"/>
                <a:sym typeface="Calibri"/>
              </a:rPr>
              <a:t>Search by Name</a:t>
            </a:r>
            <a:endParaRPr/>
          </a:p>
        </p:txBody>
      </p:sp>
      <p:sp>
        <p:nvSpPr>
          <p:cNvPr id="306" name="Google Shape;306;p25"/>
          <p:cNvSpPr/>
          <p:nvPr/>
        </p:nvSpPr>
        <p:spPr>
          <a:xfrm>
            <a:off x="603425" y="3027604"/>
            <a:ext cx="763500" cy="464400"/>
          </a:xfrm>
          <a:prstGeom prst="roundRect">
            <a:avLst>
              <a:gd name="adj" fmla="val 16667"/>
            </a:avLst>
          </a:prstGeom>
          <a:solidFill>
            <a:srgbClr val="DDEAF6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200" b="1">
                <a:latin typeface="Calibri"/>
                <a:ea typeface="Calibri"/>
                <a:cs typeface="Calibri"/>
                <a:sym typeface="Calibri"/>
              </a:rPr>
              <a:t>Show results</a:t>
            </a:r>
            <a:endParaRPr/>
          </a:p>
        </p:txBody>
      </p:sp>
      <p:cxnSp>
        <p:nvCxnSpPr>
          <p:cNvPr id="321" name="Google Shape;321;p25"/>
          <p:cNvCxnSpPr>
            <a:stCxn id="306" idx="2"/>
            <a:endCxn id="310" idx="1"/>
          </p:cNvCxnSpPr>
          <p:nvPr/>
        </p:nvCxnSpPr>
        <p:spPr>
          <a:xfrm rot="-5400000" flipH="1">
            <a:off x="1222625" y="3254554"/>
            <a:ext cx="680100" cy="1155000"/>
          </a:xfrm>
          <a:prstGeom prst="bentConnector2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6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Data Processing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27" name="Google Shape;327;p26"/>
          <p:cNvSpPr txBox="1">
            <a:spLocks noGrp="1"/>
          </p:cNvSpPr>
          <p:nvPr>
            <p:ph type="body" idx="1"/>
          </p:nvPr>
        </p:nvSpPr>
        <p:spPr>
          <a:xfrm>
            <a:off x="316650" y="1562725"/>
            <a:ext cx="8510700" cy="311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marR="0" lvl="0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w" sz="2000">
                <a:solidFill>
                  <a:schemeClr val="dk1"/>
                </a:solidFill>
              </a:rPr>
              <a:t>Build graph from dataset.</a:t>
            </a:r>
            <a:endParaRPr sz="2000">
              <a:solidFill>
                <a:schemeClr val="dk1"/>
              </a:solidFill>
            </a:endParaRPr>
          </a:p>
          <a:p>
            <a:pPr marL="457200" marR="0" lvl="0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w" sz="2000">
                <a:solidFill>
                  <a:schemeClr val="dk1"/>
                </a:solidFill>
              </a:rPr>
              <a:t>Remove some of the edges in graph.</a:t>
            </a:r>
            <a:endParaRPr sz="2000">
              <a:solidFill>
                <a:schemeClr val="dk1"/>
              </a:solidFill>
            </a:endParaRPr>
          </a:p>
          <a:p>
            <a:pPr marL="457200" marR="0" lvl="0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w" sz="2000">
                <a:solidFill>
                  <a:schemeClr val="dk1"/>
                </a:solidFill>
              </a:rPr>
              <a:t>Train the model.</a:t>
            </a:r>
            <a:endParaRPr sz="2000">
              <a:solidFill>
                <a:schemeClr val="dk1"/>
              </a:solidFill>
            </a:endParaRPr>
          </a:p>
          <a:p>
            <a:pPr marL="457200" marR="0" lvl="0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w" sz="2000">
                <a:solidFill>
                  <a:schemeClr val="dk1"/>
                </a:solidFill>
              </a:rPr>
              <a:t>Perform missing link prediction to predict missing edges.</a:t>
            </a:r>
            <a:endParaRPr sz="2000">
              <a:solidFill>
                <a:schemeClr val="dk1"/>
              </a:solidFill>
            </a:endParaRPr>
          </a:p>
          <a:p>
            <a:pPr marL="457200" marR="0" lvl="0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w" sz="2000">
                <a:solidFill>
                  <a:schemeClr val="dk1"/>
                </a:solidFill>
              </a:rPr>
              <a:t>Repeat for a set number of iterations.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w" sz="2000">
                <a:solidFill>
                  <a:schemeClr val="dk1"/>
                </a:solidFill>
              </a:rPr>
              <a:t>Discard unpredicted edges in graph (edges predicted zero times).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328" name="Google Shape;328;p26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6"/>
          <p:cNvSpPr txBox="1">
            <a:spLocks noGrp="1"/>
          </p:cNvSpPr>
          <p:nvPr>
            <p:ph type="sldNum" idx="12"/>
          </p:nvPr>
        </p:nvSpPr>
        <p:spPr>
          <a:xfrm>
            <a:off x="8565608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8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/>
          <p:nvPr/>
        </p:nvSpPr>
        <p:spPr>
          <a:xfrm rot="10800000">
            <a:off x="8705675" y="4682100"/>
            <a:ext cx="438300" cy="461400"/>
          </a:xfrm>
          <a:prstGeom prst="halfFrame">
            <a:avLst>
              <a:gd name="adj1" fmla="val 33333"/>
              <a:gd name="adj2" fmla="val 86154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7"/>
          <p:cNvSpPr txBox="1">
            <a:spLocks noGrp="1"/>
          </p:cNvSpPr>
          <p:nvPr>
            <p:ph type="title"/>
          </p:nvPr>
        </p:nvSpPr>
        <p:spPr>
          <a:xfrm>
            <a:off x="1" y="570950"/>
            <a:ext cx="9144000" cy="62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Link Prediction</a:t>
            </a:r>
            <a:endParaRPr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36" name="Google Shape;336;p27"/>
          <p:cNvSpPr txBox="1"/>
          <p:nvPr/>
        </p:nvSpPr>
        <p:spPr>
          <a:xfrm>
            <a:off x="333025" y="1262200"/>
            <a:ext cx="8112300" cy="3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60800" lvl="0" indent="-300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wentieth Century"/>
              <a:buChar char="●"/>
            </a:pPr>
            <a:r>
              <a:rPr lang="iw" sz="1700">
                <a:latin typeface="Twentieth Century"/>
                <a:ea typeface="Twentieth Century"/>
                <a:cs typeface="Twentieth Century"/>
                <a:sym typeface="Twentieth Century"/>
              </a:rPr>
              <a:t>Link prediction is the task of predicting missing or future links in a network, such as social networks and citation networks.</a:t>
            </a:r>
            <a:endParaRPr sz="17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wentieth Century"/>
              <a:buChar char="●"/>
            </a:pPr>
            <a:r>
              <a:rPr lang="iw" sz="17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Missing links are caused when there is a relation between two entities, but one of the entities is missing from the graph, resulting in a broken chain that cannot be used efficiently.</a:t>
            </a:r>
            <a:endParaRPr sz="17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wentieth Century"/>
              <a:buChar char="●"/>
            </a:pPr>
            <a:r>
              <a:rPr lang="iw" sz="17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There are number of methods for link prediction:</a:t>
            </a:r>
            <a:endParaRPr sz="17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lvl="1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wentieth Century"/>
              <a:buChar char="○"/>
            </a:pPr>
            <a:r>
              <a:rPr lang="iw" sz="17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Jaccard Coefficient </a:t>
            </a:r>
            <a:endParaRPr sz="17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lvl="1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wentieth Century"/>
              <a:buChar char="○"/>
            </a:pPr>
            <a:r>
              <a:rPr lang="iw" sz="17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Adamic/Adar</a:t>
            </a:r>
            <a:endParaRPr sz="17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lvl="1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wentieth Century"/>
              <a:buChar char="○"/>
            </a:pPr>
            <a:r>
              <a:rPr lang="iw" sz="17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Cosine Similarity</a:t>
            </a:r>
            <a:endParaRPr sz="17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lvl="1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wentieth Century"/>
              <a:buChar char="○"/>
            </a:pPr>
            <a:r>
              <a:rPr lang="iw" sz="17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Etc…</a:t>
            </a:r>
            <a:endParaRPr sz="17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37" name="Google Shape;337;p27"/>
          <p:cNvSpPr txBox="1">
            <a:spLocks noGrp="1"/>
          </p:cNvSpPr>
          <p:nvPr>
            <p:ph type="sldNum" idx="12"/>
          </p:nvPr>
        </p:nvSpPr>
        <p:spPr>
          <a:xfrm>
            <a:off x="8565608" y="4869599"/>
            <a:ext cx="578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 sz="1800" b="1">
                <a:solidFill>
                  <a:schemeClr val="dk1"/>
                </a:solidFill>
              </a:rPr>
              <a:t>9</a:t>
            </a:fld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998</Words>
  <Application>Microsoft Office PowerPoint</Application>
  <PresentationFormat>On-screen Show (16:9)</PresentationFormat>
  <Paragraphs>171</Paragraphs>
  <Slides>26</Slides>
  <Notes>26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Twentieth Century</vt:lpstr>
      <vt:lpstr>Calibri</vt:lpstr>
      <vt:lpstr>Arial</vt:lpstr>
      <vt:lpstr>Roboto</vt:lpstr>
      <vt:lpstr>Comic Sans MS</vt:lpstr>
      <vt:lpstr>Circuit</vt:lpstr>
      <vt:lpstr>Capstone Project Phase B</vt:lpstr>
      <vt:lpstr>Agenda</vt:lpstr>
      <vt:lpstr>The Problem</vt:lpstr>
      <vt:lpstr>Motivation</vt:lpstr>
      <vt:lpstr>Suggested Solution</vt:lpstr>
      <vt:lpstr>Challenges Implementing DOLORES</vt:lpstr>
      <vt:lpstr>Flow Chart of the Project</vt:lpstr>
      <vt:lpstr>Data Processing</vt:lpstr>
      <vt:lpstr>Link Prediction</vt:lpstr>
      <vt:lpstr>Link Prediction - Cosine Similarity</vt:lpstr>
      <vt:lpstr>Graph</vt:lpstr>
      <vt:lpstr>Example</vt:lpstr>
      <vt:lpstr>Node2Vec</vt:lpstr>
      <vt:lpstr>Node2Vec: Graph Embedding through Random Walks and Skip-Gram Learning</vt:lpstr>
      <vt:lpstr>Skip-Gram</vt:lpstr>
      <vt:lpstr>Random Walks</vt:lpstr>
      <vt:lpstr>Representation Learning</vt:lpstr>
      <vt:lpstr>Embedding Visualization</vt:lpstr>
      <vt:lpstr>CORA</vt:lpstr>
      <vt:lpstr>Implementation Using CORA</vt:lpstr>
      <vt:lpstr>Activity Diagram</vt:lpstr>
      <vt:lpstr>Video</vt:lpstr>
      <vt:lpstr>Results</vt:lpstr>
      <vt:lpstr>Results</vt:lpstr>
      <vt:lpstr>Results</vt:lpstr>
      <vt:lpstr>Thanks For Listening!!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Phase B</dc:title>
  <dc:creator>Saar &amp; Evgeny</dc:creator>
  <cp:lastModifiedBy>סער קשת</cp:lastModifiedBy>
  <cp:revision>2</cp:revision>
  <dcterms:modified xsi:type="dcterms:W3CDTF">2023-06-25T14:35:38Z</dcterms:modified>
</cp:coreProperties>
</file>